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145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0380-ED7C-472B-95E5-19DEC59F862D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52F0-E3C9-4181-893F-A7DA7DE1578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0380-ED7C-472B-95E5-19DEC59F862D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52F0-E3C9-4181-893F-A7DA7DE157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0380-ED7C-472B-95E5-19DEC59F862D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52F0-E3C9-4181-893F-A7DA7DE157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0380-ED7C-472B-95E5-19DEC59F862D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52F0-E3C9-4181-893F-A7DA7DE1578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0380-ED7C-472B-95E5-19DEC59F862D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52F0-E3C9-4181-893F-A7DA7DE157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0380-ED7C-472B-95E5-19DEC59F862D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52F0-E3C9-4181-893F-A7DA7DE1578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0380-ED7C-472B-95E5-19DEC59F862D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52F0-E3C9-4181-893F-A7DA7DE1578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0380-ED7C-472B-95E5-19DEC59F862D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52F0-E3C9-4181-893F-A7DA7DE157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0380-ED7C-472B-95E5-19DEC59F862D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52F0-E3C9-4181-893F-A7DA7DE157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0380-ED7C-472B-95E5-19DEC59F862D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52F0-E3C9-4181-893F-A7DA7DE157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0380-ED7C-472B-95E5-19DEC59F862D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52F0-E3C9-4181-893F-A7DA7DE1578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650380-ED7C-472B-95E5-19DEC59F862D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00352F0-E3C9-4181-893F-A7DA7DE1578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7993" y="1628800"/>
            <a:ext cx="87129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 ПОДГОТОВКЕ ОБРАЗОВАТЕЛЬНЫХ ОРГАНИЗАЦИЙ  </a:t>
            </a: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РЕСПУБЛИКИ СЕВЕРНАЯ ОСЕТИЯ – АЛАНИЯ </a:t>
            </a: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 НОВОМУ 2020/2021 УЧЕБНОМУ ГОДУ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5552" y="249936"/>
            <a:ext cx="5126736" cy="268224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indent="0" algn="just"/>
            <a:r>
              <a:rPr lang="ru" sz="1700" b="1" dirty="0">
                <a:solidFill>
                  <a:srgbClr val="244165"/>
                </a:solidFill>
                <a:latin typeface="Times New Roman" pitchFamily="18" charset="0"/>
                <a:cs typeface="Times New Roman" pitchFamily="18" charset="0"/>
              </a:rPr>
              <a:t>Особенности организации работы столовой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0208" y="950976"/>
            <a:ext cx="4425696" cy="2743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/>
            <a:r>
              <a:rPr lang="ru" sz="1700" b="1" dirty="0">
                <a:latin typeface="Times New Roman" pitchFamily="18" charset="0"/>
                <a:cs typeface="Times New Roman" pitchFamily="18" charset="0"/>
              </a:rPr>
              <a:t>Противоэпидемические мероприятия: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3296" y="1274064"/>
            <a:ext cx="5925312" cy="526694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85750" marR="231648" indent="-285750">
              <a:lnSpc>
                <a:spcPts val="1920"/>
              </a:lnSpc>
              <a:buFont typeface="Wingdings" pitchFamily="2" charset="2"/>
              <a:buChar char="ü"/>
            </a:pPr>
            <a:r>
              <a:rPr lang="ru" sz="1700" dirty="0">
                <a:latin typeface="Times New Roman" pitchFamily="18" charset="0"/>
                <a:cs typeface="Times New Roman" pitchFamily="18" charset="0"/>
              </a:rPr>
              <a:t>ежедневная влажная уборка помещений с применением дезинфицирующих средств с обработкой всех контактных поверхностей, генеральная уборка - не реже одного раза в неделю;</a:t>
            </a:r>
          </a:p>
          <a:p>
            <a:pPr marL="285750" marR="192024" indent="-285750">
              <a:lnSpc>
                <a:spcPts val="1920"/>
              </a:lnSpc>
              <a:buFont typeface="Wingdings" pitchFamily="2" charset="2"/>
              <a:buChar char="ü"/>
            </a:pPr>
            <a:r>
              <a:rPr lang="ru" sz="1700" dirty="0">
                <a:latin typeface="Times New Roman" pitchFamily="18" charset="0"/>
                <a:cs typeface="Times New Roman" pitchFamily="18" charset="0"/>
              </a:rPr>
              <a:t>обеспечение условий для гигиенической обработки рук с применением кожных антисептиков при входе в помещения для приема пищи;</a:t>
            </a:r>
          </a:p>
          <a:p>
            <a:pPr marL="285750" indent="-285750">
              <a:lnSpc>
                <a:spcPts val="1920"/>
              </a:lnSpc>
              <a:buFont typeface="Wingdings" pitchFamily="2" charset="2"/>
              <a:buChar char="ü"/>
            </a:pPr>
            <a:r>
              <a:rPr lang="ru" sz="1700" dirty="0">
                <a:latin typeface="Times New Roman" pitchFamily="18" charset="0"/>
                <a:cs typeface="Times New Roman" pitchFamily="18" charset="0"/>
              </a:rPr>
              <a:t>организация работы сотрудников, участвующих в приготовлении и раздаче пищи, обслуживающего персонала использованием средств индивидуальной защиты органов дыхания (одноразовых масок или многоразовых масок со сменными фильтрами), а также перчаток. При этом смена одноразовых масок должна производиться не реже 1 раза в 3 часа, фильтров - в соответствии с инструкцией по их применению;</a:t>
            </a:r>
          </a:p>
          <a:p>
            <a:pPr marL="291846" marR="292608" indent="-285750">
              <a:lnSpc>
                <a:spcPts val="1920"/>
              </a:lnSpc>
              <a:buFont typeface="Wingdings" pitchFamily="2" charset="2"/>
              <a:buChar char="ü"/>
            </a:pPr>
            <a:r>
              <a:rPr lang="ru" sz="1700" dirty="0">
                <a:latin typeface="Times New Roman" pitchFamily="18" charset="0"/>
                <a:cs typeface="Times New Roman" pitchFamily="18" charset="0"/>
              </a:rPr>
              <a:t>мытье посуды и столовых приборов в посудомоечных машинах при максимальных температурных режимах. При отсутствии посудомоечной машины мытье посуды должно осуществляться ручным способом с обработкой столовой посуды и приборов дезинфицирующими средствами в соответствии с инструкциями по их применению.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21552" y="3377184"/>
            <a:ext cx="152400" cy="1524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/>
            <a:r>
              <a:rPr lang="ru" sz="1700">
                <a:latin typeface="Calibri"/>
              </a:rPr>
              <a:t>с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662902" y="722376"/>
            <a:ext cx="2176272" cy="565895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6096" marR="48768" indent="0" algn="just">
              <a:lnSpc>
                <a:spcPts val="2160"/>
              </a:lnSpc>
            </a:pP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Организационные мероприятия:</a:t>
            </a:r>
          </a:p>
          <a:p>
            <a:pPr marL="291846" marR="48768" indent="-285750" algn="just">
              <a:lnSpc>
                <a:spcPts val="2160"/>
              </a:lnSpc>
              <a:buFont typeface="Wingdings" pitchFamily="2" charset="2"/>
              <a:buChar char="ü"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график питания с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учетом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количества классов и режима питания в целях максимального разобщения классов/групп;</a:t>
            </a:r>
          </a:p>
          <a:p>
            <a:pPr marL="291846" marR="48768" indent="-285750" algn="just">
              <a:lnSpc>
                <a:spcPts val="2160"/>
              </a:lnSpc>
              <a:buFont typeface="Wingdings" pitchFamily="2" charset="2"/>
              <a:buChar char="ü"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возможность закрепления за каждым классом отдельных столов;</a:t>
            </a:r>
          </a:p>
          <a:p>
            <a:pPr marL="291846" marR="48768" indent="-285750" algn="just">
              <a:lnSpc>
                <a:spcPts val="2160"/>
              </a:lnSpc>
              <a:buFont typeface="Wingdings" pitchFamily="2" charset="2"/>
              <a:buChar char="ü"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организация питьевого режима;</a:t>
            </a:r>
          </a:p>
          <a:p>
            <a:pPr marL="291846" marR="48768" indent="-285750" algn="just">
              <a:lnSpc>
                <a:spcPts val="2160"/>
              </a:lnSpc>
              <a:buFont typeface="Wingdings" pitchFamily="2" charset="2"/>
              <a:buChar char="ü"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обеспечение одноразовой посудой;</a:t>
            </a:r>
          </a:p>
          <a:p>
            <a:pPr marL="291846" marR="48768" indent="-285750" algn="just">
              <a:lnSpc>
                <a:spcPts val="2160"/>
              </a:lnSpc>
              <a:buFont typeface="Wingdings" pitchFamily="2" charset="2"/>
              <a:buChar char="ü"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проведение обработки кулеров и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дозаторов.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024" y="1052736"/>
            <a:ext cx="871296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Основные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направления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Проведение организационных мероприятий по подготовке к новому учебному году в целях недопущения распространения новой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коронавирусной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инфекции.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Проведение противоэпидемических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мероприятий.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Нормативно - правовое обеспечение организации работы образовательного учреждения в условиях сохранения рисков распространения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COVID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19.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Организация образовательного процесса с созданием условий для максимального разобщения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обучающихся.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Кадровое обеспечение работы учреждений, повышение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квалификации.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Проработка вопроса организации обучения с применением дистанционных образовательных технологий и электронного обучения (на перспективу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Организация системной информационной работы с родителями (законными представителями) о режиме функционирования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 мерах профилактики гриппа и острых респираторных вирусных инфекций, в том числе новой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коронавирусной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инфекции, о важности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иммунопрофилактики.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88640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Подготовка образовательных организаций 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Северная Осетия – Алания к новому 2020/2021 учебному году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40080" y="1112520"/>
            <a:ext cx="7836408" cy="436778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/>
            <a:r>
              <a:rPr lang="ru" sz="1600" b="1" dirty="0" smtClean="0">
                <a:latin typeface="Times New Roman" pitchFamily="18" charset="0"/>
                <a:cs typeface="Times New Roman" pitchFamily="18" charset="0"/>
              </a:rPr>
              <a:t>      Нормативно-правовая </a:t>
            </a:r>
            <a:r>
              <a:rPr lang="ru" sz="1600" b="1" dirty="0">
                <a:latin typeface="Times New Roman" pitchFamily="18" charset="0"/>
                <a:cs typeface="Times New Roman" pitchFamily="18" charset="0"/>
              </a:rPr>
              <a:t>база</a:t>
            </a:r>
            <a:r>
              <a:rPr lang="ru" sz="16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0"/>
            <a:endParaRPr lang="ru" sz="1600" b="1" dirty="0">
              <a:latin typeface="Times New Roman" pitchFamily="18" charset="0"/>
              <a:cs typeface="Times New Roman" pitchFamily="18" charset="0"/>
            </a:endParaRPr>
          </a:p>
          <a:p>
            <a:pPr marL="285750" marR="3048" indent="-285750" algn="just">
              <a:lnSpc>
                <a:spcPts val="1896"/>
              </a:lnSpc>
              <a:buFont typeface="Wingdings" pitchFamily="2" charset="2"/>
              <a:buChar char="Ø"/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Санитарно-эпидемиологические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правила СП 2.4.2.2821-10 «Санитарно- эпидемиологические требования к условиям и организации обучения в общеобразовательных учреждениях», утвержденные постановлением Главного государственного санитарного врача Российской Федерации от 29.12.2010 № </a:t>
            </a:r>
            <a:r>
              <a:rPr lang="ru" sz="1600" spc="150" dirty="0" smtClean="0">
                <a:latin typeface="Times New Roman" pitchFamily="18" charset="0"/>
                <a:cs typeface="Times New Roman" pitchFamily="18" charset="0"/>
              </a:rPr>
              <a:t>189.</a:t>
            </a:r>
            <a:endParaRPr lang="ru" sz="1600" spc="150" dirty="0">
              <a:latin typeface="Times New Roman" pitchFamily="18" charset="0"/>
              <a:cs typeface="Times New Roman" pitchFamily="18" charset="0"/>
            </a:endParaRPr>
          </a:p>
          <a:p>
            <a:pPr marL="285750" marR="3048" indent="-285750" algn="just">
              <a:lnSpc>
                <a:spcPts val="1896"/>
              </a:lnSpc>
              <a:buFont typeface="Wingdings" pitchFamily="2" charset="2"/>
              <a:buChar char="Ø"/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Санитарно-эпидемиологические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правила СП 3.1/2.4.3598-20 «Санитарно-эпидемиологические требования к устройству, содержанию и организации работы образовательных организаций и других объектов социальной инфраструктуры для детей и молодежи в условиях распространения новой коронавирусной инфекции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COVID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-19),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 утвержденные постановлением Главного государственного санитарного врача Российской Федерации от 30.06.2020 № </a:t>
            </a:r>
            <a:r>
              <a:rPr lang="ru" sz="1600" spc="150" dirty="0" smtClean="0">
                <a:latin typeface="Times New Roman" pitchFamily="18" charset="0"/>
                <a:cs typeface="Times New Roman" pitchFamily="18" charset="0"/>
              </a:rPr>
              <a:t>16.</a:t>
            </a:r>
            <a:endParaRPr lang="ru" sz="1600" spc="15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ts val="1896"/>
              </a:lnSpc>
              <a:buFont typeface="Wingdings" pitchFamily="2" charset="2"/>
              <a:buChar char="Ø"/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Постановление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Главного государственного санитарного врача РФ от 13.07.2020 № 20 «О мероприятиях по профилактике гриппа и острых респираторных вирусных инфекций, в том числе новой коронавирусной инфекции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COVID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-19)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 в эпидемическом сезоне 2020 - 2021 годов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9832" y="116632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Подготовка образовательных организаций 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Северная Осетия – Алания к новому 2020/2021 учебному году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1648" y="219456"/>
            <a:ext cx="7796736" cy="304800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1824"/>
              </a:lnSpc>
            </a:pPr>
            <a:r>
              <a:rPr lang="ru" sz="1900" b="1" dirty="0">
                <a:solidFill>
                  <a:srgbClr val="244165"/>
                </a:solidFill>
                <a:latin typeface="Times New Roman" pitchFamily="18" charset="0"/>
                <a:cs typeface="Times New Roman" pitchFamily="18" charset="0"/>
              </a:rPr>
              <a:t>САНИТАРНО-ЭПИДЕМИОЛОГИЧЕСКИЕ ПРАВИЛА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47472" y="999744"/>
            <a:ext cx="8689024" cy="505358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R="423672" indent="0" algn="just">
              <a:lnSpc>
                <a:spcPts val="2112"/>
              </a:lnSpc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	В условиях распространения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COVID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-19 санитарные правила применяются в дополнение к обязательным требованиям, установленным для Организаций государственными санитарно-эпидемиологическими правилами и гигиеническими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нормативами: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pPr marR="423672" indent="0" algn="just">
              <a:lnSpc>
                <a:spcPts val="2112"/>
              </a:lnSpc>
            </a:pPr>
            <a:r>
              <a:rPr lang="ru-RU" sz="17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	Постановление </a:t>
            </a:r>
            <a:r>
              <a:rPr lang="ru-RU" sz="17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Главного государственного санитарного врача Российской Федерации от 30.06.2020 № 16 «Об утверждении санитарно-эпидемиологических правил СП 3.1/2.4.3598-20 «Санитарно-эпидемиологические требования к устройству, содержанию и организации работы образовательных организаций и других объектов социальной инфраструктуры для детей и </a:t>
            </a:r>
            <a:r>
              <a:rPr lang="ru-RU" sz="1700" b="1" dirty="0" err="1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молодежи</a:t>
            </a:r>
            <a:r>
              <a:rPr lang="ru-RU" sz="17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в условиях распространения новой </a:t>
            </a:r>
            <a:r>
              <a:rPr lang="ru-RU" sz="1700" b="1" dirty="0" err="1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коронавирусной</a:t>
            </a:r>
            <a:r>
              <a:rPr lang="ru-RU" sz="17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инфекции (</a:t>
            </a:r>
            <a:r>
              <a:rPr lang="ru-RU" sz="1700" b="1" dirty="0" err="1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COVID</a:t>
            </a:r>
            <a:r>
              <a:rPr lang="ru-RU" sz="17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-19)»</a:t>
            </a:r>
          </a:p>
          <a:p>
            <a:pPr marR="423672" indent="0" algn="just">
              <a:lnSpc>
                <a:spcPts val="2112"/>
              </a:lnSpc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	Начало действия документа - 03.07.2020.</a:t>
            </a:r>
          </a:p>
          <a:p>
            <a:pPr marR="423672" indent="0" algn="just">
              <a:lnSpc>
                <a:spcPts val="2112"/>
              </a:lnSpc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	Срок действия документа ограничен 01.01.2021. 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marR="423672" indent="0" algn="just">
              <a:lnSpc>
                <a:spcPts val="2112"/>
              </a:lnSpc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Содержание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marR="423672" indent="-285750" algn="just">
              <a:lnSpc>
                <a:spcPts val="2112"/>
              </a:lnSpc>
              <a:buFont typeface="Wingdings" pitchFamily="2" charset="2"/>
              <a:buChar char="ü"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	общие санитарно-эпидемиологические требования, направленные</a:t>
            </a:r>
          </a:p>
          <a:p>
            <a:pPr marR="423672" algn="just">
              <a:lnSpc>
                <a:spcPts val="2112"/>
              </a:lnSpc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 на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предупреждение распространения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COVID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-19 в Организациях (раздел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285750" marR="423672" indent="-285750" algn="just">
              <a:lnSpc>
                <a:spcPts val="2112"/>
              </a:lnSpc>
              <a:buFont typeface="Wingdings" pitchFamily="2" charset="2"/>
              <a:buChar char="ü"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	дополнительные санитарно-эпидемиологические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требования, направленные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на предупреждение распространения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COVID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-19 в отдельных Организациях (раздел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89832" y="439797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Подготовка образовательных организаций 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Северная Осетия – Алания к новому 2020/2021 учебному году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556792"/>
            <a:ext cx="813690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Проведение организационных мероприятий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Заполнение каждой ОО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иста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готовности к 2020/2021 учебному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году: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не позднее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22.08.2020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направление образовательной организацией в администрацию района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уведомления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 готовности открытия с 01.09.2020;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не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позднее 23.08.2020 направление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администрацией района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территориальный орган Федеральной службы по надзору в сфере защиты прав потребителей и благополучия человека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уведомления 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готовности открытия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01.09.2020 всех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образовательных организаций района (свод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 не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позднее чем за 1 рабочий день направление администрацией района уведомления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территориальный орган </a:t>
            </a:r>
            <a:r>
              <a:rPr lang="ru-RU" sz="1600" dirty="0">
                <a:latin typeface="Times New Roman"/>
                <a:ea typeface="Times New Roman"/>
              </a:rPr>
              <a:t>Федеральной службы по надзору в сфере защиты прав потребителей и благополучия человека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дате начала образовательного процесса;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не позднее 20.08.2020 информирование родителей (законных представителей) о режиме функционирования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 условиях распространения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COVID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-19;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не  позднее 31.08.2020 проведение генеральной уборки и заключительной дезинфекции.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8432" y="1484784"/>
            <a:ext cx="8340032" cy="475252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15824" indent="0" algn="ctr"/>
            <a:r>
              <a:rPr lang="ru" sz="1600" b="1" dirty="0">
                <a:latin typeface="Times New Roman" pitchFamily="18" charset="0"/>
                <a:cs typeface="Times New Roman" pitchFamily="18" charset="0"/>
              </a:rPr>
              <a:t>Нормативно - правовое </a:t>
            </a:r>
            <a:r>
              <a:rPr lang="ru" sz="1600" b="1" dirty="0" smtClean="0">
                <a:latin typeface="Times New Roman" pitchFamily="18" charset="0"/>
                <a:cs typeface="Times New Roman" pitchFamily="18" charset="0"/>
              </a:rPr>
              <a:t>обеспечение</a:t>
            </a:r>
          </a:p>
          <a:p>
            <a:pPr marL="115824" indent="0" algn="ctr"/>
            <a:endParaRPr lang="ru" sz="1600" b="1" dirty="0">
              <a:latin typeface="Times New Roman" pitchFamily="18" charset="0"/>
              <a:cs typeface="Times New Roman" pitchFamily="18" charset="0"/>
            </a:endParaRPr>
          </a:p>
          <a:p>
            <a:pPr marL="112776" marR="1301496" indent="0" algn="just"/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соответствии с 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истом о готовности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к 2020/2021 учебному году </a:t>
            </a:r>
            <a:r>
              <a:rPr lang="ru" sz="1600" b="1" i="1" dirty="0">
                <a:latin typeface="Times New Roman" pitchFamily="18" charset="0"/>
                <a:cs typeface="Times New Roman" pitchFamily="18" charset="0"/>
              </a:rPr>
              <a:t>Наличие распорядительного акта:</a:t>
            </a:r>
          </a:p>
          <a:p>
            <a:pPr marL="413766" marR="15240" indent="-285750" algn="just">
              <a:buFont typeface="Wingdings" pitchFamily="2" charset="2"/>
              <a:buChar char="ü"/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об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утверждении лица, ответственного за проведение уборок (генеральной, ежедневных) с применением дезинфицирующих средств, применяемых для обеззараживания объектов при вирусных инфекциях;</a:t>
            </a:r>
          </a:p>
          <a:p>
            <a:pPr marL="413766" indent="-285750" algn="just">
              <a:buFont typeface="Wingdings" pitchFamily="2" charset="2"/>
              <a:buChar char="ü"/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запрете проведения массовых мероприятий, нахождении посторонних лиц на территории ОО;</a:t>
            </a:r>
          </a:p>
          <a:p>
            <a:pPr marL="413766" marR="9144" indent="-285750" algn="just">
              <a:buFont typeface="Wingdings" pitchFamily="2" charset="2"/>
              <a:buChar char="ü"/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закреплении за каждым учебным коллективом отдельного учебного кабинета;</a:t>
            </a:r>
          </a:p>
          <a:p>
            <a:pPr marL="413766" marR="18288" indent="-285750" algn="just">
              <a:buFont typeface="Wingdings" pitchFamily="2" charset="2"/>
              <a:buChar char="ü"/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об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утверждении расписания уроков, перемен с целью минимизации контактов обучающихся;</a:t>
            </a:r>
          </a:p>
          <a:p>
            <a:pPr marL="413766" indent="-285750">
              <a:buFont typeface="Wingdings" pitchFamily="2" charset="2"/>
              <a:buChar char="ü"/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об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организации посещения занятий, требующих специального оборудования;</a:t>
            </a:r>
          </a:p>
          <a:p>
            <a:pPr marL="413766" indent="-285750">
              <a:buFont typeface="Wingdings" pitchFamily="2" charset="2"/>
              <a:buChar char="ü"/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и др.</a:t>
            </a:r>
          </a:p>
          <a:p>
            <a:pPr marL="413766" indent="-285750">
              <a:buFont typeface="Wingdings"/>
              <a:buChar char="Ø"/>
            </a:pPr>
            <a:endParaRPr lang="ru" sz="1600" dirty="0">
              <a:latin typeface="Times New Roman" pitchFamily="18" charset="0"/>
              <a:cs typeface="Times New Roman" pitchFamily="18" charset="0"/>
            </a:endParaRPr>
          </a:p>
          <a:p>
            <a:pPr marL="128016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Актуализация локальных нормативных актов ОО по вопросам организации образовательного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процесса</a:t>
            </a:r>
            <a:endParaRPr lang="ru" sz="1700" b="1" i="1" dirty="0" smtClean="0">
              <a:latin typeface="Calibri"/>
            </a:endParaRPr>
          </a:p>
          <a:p>
            <a:pPr marL="413766" indent="-285750">
              <a:buFont typeface="Wingdings"/>
              <a:buChar char="Ø"/>
            </a:pPr>
            <a:endParaRPr lang="ru" sz="1700" dirty="0">
              <a:latin typeface="Calibri"/>
            </a:endParaRPr>
          </a:p>
          <a:p>
            <a:pPr marL="128016"/>
            <a:endParaRPr lang="ru" sz="1700" dirty="0">
              <a:latin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9832" y="439797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Подготовка образовательных организаций 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Северная Осетия – Алания к новому 2020/2021 учебному году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8432" y="1094232"/>
            <a:ext cx="8177784" cy="462991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12776" marR="1258824" indent="0">
              <a:lnSpc>
                <a:spcPts val="2784"/>
              </a:lnSpc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соответствии с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истом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о готовности к 2020/2021 учебному году. 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" sz="1600" b="1" i="1" dirty="0" smtClean="0">
                <a:latin typeface="Times New Roman" pitchFamily="18" charset="0"/>
                <a:cs typeface="Times New Roman" pitchFamily="18" charset="0"/>
              </a:rPr>
              <a:t>Наличие </a:t>
            </a:r>
            <a:r>
              <a:rPr lang="ru" sz="1600" b="1" i="1" dirty="0">
                <a:latin typeface="Times New Roman" pitchFamily="18" charset="0"/>
                <a:cs typeface="Times New Roman" pitchFamily="18" charset="0"/>
              </a:rPr>
              <a:t>графиков:</a:t>
            </a:r>
          </a:p>
          <a:p>
            <a:pPr marL="413766" indent="-285750" algn="just">
              <a:lnSpc>
                <a:spcPts val="2160"/>
              </a:lnSpc>
              <a:buFont typeface="Wingdings" pitchFamily="2" charset="2"/>
              <a:buChar char="Ø"/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проведения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ежедневных влажных уборок помещений с обработкой всех контактных поверхностей с применением дезинфицирующих средств, применяемых для обеззараживания объектов при вирусных инфекциях;</a:t>
            </a:r>
          </a:p>
          <a:p>
            <a:pPr marL="413766" marR="9144" indent="-285750" algn="just">
              <a:lnSpc>
                <a:spcPts val="2160"/>
              </a:lnSpc>
              <a:buFont typeface="Wingdings" pitchFamily="2" charset="2"/>
              <a:buChar char="Ø"/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проведения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генеральных уборок (не реже одного раза в неделю) с применением дезинфицирующих средств, применяемых для обеззараживания объектов при вирусных инфекциях;</a:t>
            </a:r>
          </a:p>
          <a:p>
            <a:pPr marL="413766" marR="15240" indent="-285750" algn="just">
              <a:lnSpc>
                <a:spcPts val="2160"/>
              </a:lnSpc>
              <a:buFont typeface="Wingdings" pitchFamily="2" charset="2"/>
              <a:buChar char="Ø"/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регулярного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обеззараживания воздуха с использованием оборудования по обеззараживанию воздуха и проветривания помещений в соответствии с режимом работы ОУ и иных организационных вопросов;</a:t>
            </a:r>
          </a:p>
          <a:p>
            <a:pPr marL="413766" indent="-285750">
              <a:buFont typeface="Wingdings" pitchFamily="2" charset="2"/>
              <a:buChar char="Ø"/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прихода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обучающихся в образовательную организацию;</a:t>
            </a:r>
          </a:p>
          <a:p>
            <a:pPr marL="413766" indent="-285750">
              <a:buFont typeface="Wingdings" pitchFamily="2" charset="2"/>
              <a:buChar char="Ø"/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посещения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столовой;</a:t>
            </a:r>
          </a:p>
          <a:p>
            <a:pPr marL="413766" marR="9144" indent="-285750" algn="just">
              <a:lnSpc>
                <a:spcPts val="2160"/>
              </a:lnSpc>
              <a:buFont typeface="Wingdings" pitchFamily="2" charset="2"/>
              <a:buChar char="Ø"/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организации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работы буфета с учебными коллективами с соблюдением социальной дистанции между обучающимися не менее 1,5 м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; и др.</a:t>
            </a:r>
            <a:endParaRPr lang="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6572" y="260648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Подготовка образовательных организаций 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Северная Осетия – Алания к новому 2020/2021 учебному году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2524" y="908720"/>
            <a:ext cx="8351520" cy="577401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133856" marR="865632" indent="0" algn="ctr">
              <a:lnSpc>
                <a:spcPts val="2376"/>
              </a:lnSpc>
            </a:pPr>
            <a:r>
              <a:rPr lang="ru" sz="1700" b="1" dirty="0" smtClean="0"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" sz="1700" b="1" dirty="0">
                <a:latin typeface="Times New Roman" pitchFamily="18" charset="0"/>
                <a:cs typeface="Times New Roman" pitchFamily="18" charset="0"/>
              </a:rPr>
              <a:t>образовательного процесса с созданием условий для максимального разобщения обучающихся</a:t>
            </a:r>
          </a:p>
          <a:p>
            <a:pPr marL="541782" indent="-285750" algn="just">
              <a:lnSpc>
                <a:spcPts val="2808"/>
              </a:lnSpc>
              <a:buFont typeface="Wingdings" pitchFamily="2" charset="2"/>
              <a:buChar char="Ø"/>
            </a:pPr>
            <a:r>
              <a:rPr lang="ru" sz="1700" dirty="0" smtClean="0">
                <a:latin typeface="Times New Roman" pitchFamily="18" charset="0"/>
                <a:cs typeface="Times New Roman" pitchFamily="18" charset="0"/>
              </a:rPr>
              <a:t>Организованный </a:t>
            </a:r>
            <a:r>
              <a:rPr lang="ru" sz="1700" dirty="0">
                <a:latin typeface="Times New Roman" pitchFamily="18" charset="0"/>
                <a:cs typeface="Times New Roman" pitchFamily="18" charset="0"/>
              </a:rPr>
              <a:t>вход в ОУ;</a:t>
            </a:r>
          </a:p>
          <a:p>
            <a:pPr marL="541782" indent="-285750" algn="just">
              <a:lnSpc>
                <a:spcPts val="2808"/>
              </a:lnSpc>
              <a:buFont typeface="Wingdings" pitchFamily="2" charset="2"/>
              <a:buChar char="Ø"/>
            </a:pPr>
            <a:r>
              <a:rPr lang="ru" sz="1700" dirty="0" smtClean="0"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" sz="1700" dirty="0">
                <a:latin typeface="Times New Roman" pitchFamily="18" charset="0"/>
                <a:cs typeface="Times New Roman" pitchFamily="18" charset="0"/>
              </a:rPr>
              <a:t>образовательного процесса:</a:t>
            </a:r>
          </a:p>
          <a:p>
            <a:pPr marL="977646" lvl="1" indent="-285750" algn="just">
              <a:lnSpc>
                <a:spcPts val="2808"/>
              </a:lnSpc>
              <a:buFont typeface="Wingdings" pitchFamily="2" charset="2"/>
              <a:buChar char="ü"/>
            </a:pPr>
            <a:r>
              <a:rPr lang="ru" sz="17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" sz="1700" dirty="0">
                <a:latin typeface="Times New Roman" pitchFamily="18" charset="0"/>
                <a:cs typeface="Times New Roman" pitchFamily="18" charset="0"/>
              </a:rPr>
              <a:t>каждым учебным коллективом закреплен отдельный учебный кабинет;</a:t>
            </a:r>
          </a:p>
          <a:p>
            <a:pPr marL="977646" marR="188976" lvl="1" indent="-285750" algn="just">
              <a:lnSpc>
                <a:spcPts val="2376"/>
              </a:lnSpc>
              <a:buFont typeface="Wingdings" pitchFamily="2" charset="2"/>
              <a:buChar char="ü"/>
            </a:pPr>
            <a:r>
              <a:rPr lang="ru" sz="1700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" sz="1700" dirty="0">
                <a:latin typeface="Times New Roman" pitchFamily="18" charset="0"/>
                <a:cs typeface="Times New Roman" pitchFamily="18" charset="0"/>
              </a:rPr>
              <a:t>с целью минимизации контактов обучающихся расписания уроков, графика посещения столовой, прогулок и др.;</a:t>
            </a:r>
          </a:p>
          <a:p>
            <a:pPr marL="977646" lvl="1" indent="-285750" algn="just">
              <a:buFont typeface="Wingdings" pitchFamily="2" charset="2"/>
              <a:buChar char="ü"/>
            </a:pPr>
            <a:r>
              <a:rPr lang="ru" sz="1700" dirty="0" smtClean="0"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" sz="1700" dirty="0">
                <a:latin typeface="Times New Roman" pitchFamily="18" charset="0"/>
                <a:cs typeface="Times New Roman" pitchFamily="18" charset="0"/>
              </a:rPr>
              <a:t>блочно-модульной системы распределения учебного материала;</a:t>
            </a:r>
          </a:p>
          <a:p>
            <a:pPr marL="977646" marR="103632" lvl="1" indent="-285750" algn="just">
              <a:lnSpc>
                <a:spcPts val="2376"/>
              </a:lnSpc>
              <a:buFont typeface="Wingdings" pitchFamily="2" charset="2"/>
              <a:buChar char="ü"/>
            </a:pPr>
            <a:r>
              <a:rPr lang="ru" sz="1700" dirty="0" smtClean="0"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" sz="1700" dirty="0">
                <a:latin typeface="Times New Roman" pitchFamily="18" charset="0"/>
                <a:cs typeface="Times New Roman" pitchFamily="18" charset="0"/>
              </a:rPr>
              <a:t>графика и порядка проведения занятий по отдельным учебным предметам, требующим специального оборудования (физическая культура, ИЗО, технология, физика, химия</a:t>
            </a:r>
            <a:r>
              <a:rPr lang="ru" sz="17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520446" marR="103632" indent="-285750" algn="just">
              <a:lnSpc>
                <a:spcPts val="2376"/>
              </a:lnSpc>
              <a:buFont typeface="Wingdings" pitchFamily="2" charset="2"/>
              <a:buChar char="Ø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Проведение,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с учетом погодных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условий,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мероприятий на открытом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воздухе;</a:t>
            </a:r>
          </a:p>
          <a:p>
            <a:pPr marL="520446" marR="103632" indent="-285750" algn="just">
              <a:lnSpc>
                <a:spcPts val="2376"/>
              </a:lnSpc>
              <a:buFont typeface="Wingdings" pitchFamily="2" charset="2"/>
              <a:buChar char="Ø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занятий внеурочной деятельности, работы групп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продленного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дня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520446" marR="103632" indent="-285750" algn="just">
              <a:lnSpc>
                <a:spcPts val="2376"/>
              </a:lnSpc>
              <a:buFont typeface="Wingdings" pitchFamily="2" charset="2"/>
              <a:buChar char="Ø"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Запрет проведения массовых мероприятий.</a:t>
            </a:r>
          </a:p>
          <a:p>
            <a:pPr marL="520446" marR="103632" indent="-285750">
              <a:lnSpc>
                <a:spcPts val="2376"/>
              </a:lnSpc>
              <a:buFontTx/>
              <a:buChar char="-"/>
            </a:pPr>
            <a:endParaRPr lang="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9832" y="0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Подготовка образовательных организаций 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Северная Осетия – Алания к новому 2020/2021 учебному году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01040" y="1069848"/>
            <a:ext cx="8119432" cy="162763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just">
              <a:lnSpc>
                <a:spcPts val="216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Обучение учителей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ОО в период с 10.08.2020 по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29.08.2020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рамках непрерывного профессионального роста по вопросам организации образовательного процесса с применением дистанционных образовательных технологий и электронного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обучения в соответствии с 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исьмом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СОРИПКРО от 29.07.2020 № 435</a:t>
            </a:r>
            <a:endParaRPr lang="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ts val="2160"/>
              </a:lnSpc>
            </a:pPr>
            <a:endParaRPr lang="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078041"/>
              </p:ext>
            </p:extLst>
          </p:nvPr>
        </p:nvGraphicFramePr>
        <p:xfrm>
          <a:off x="611560" y="2804160"/>
          <a:ext cx="7272808" cy="1573784"/>
        </p:xfrm>
        <a:graphic>
          <a:graphicData uri="http://schemas.openxmlformats.org/drawingml/2006/table">
            <a:tbl>
              <a:tblPr/>
              <a:tblGrid>
                <a:gridCol w="1960301"/>
                <a:gridCol w="2360179"/>
                <a:gridCol w="2952328"/>
              </a:tblGrid>
              <a:tr h="643128">
                <a:tc>
                  <a:txBody>
                    <a:bodyPr/>
                    <a:lstStyle/>
                    <a:p>
                      <a:pPr indent="0" algn="ctr">
                        <a:lnSpc>
                          <a:spcPts val="1920"/>
                        </a:lnSpc>
                      </a:pPr>
                      <a:r>
                        <a:rPr lang="ru" sz="1500" dirty="0">
                          <a:latin typeface="Times New Roman"/>
                        </a:rPr>
                        <a:t>Кол-во образовательных организаций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96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500" dirty="0" smtClean="0">
                          <a:latin typeface="Times New Roman"/>
                        </a:rPr>
                        <a:t>Кол-во учителей, прошедших обучение с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10.08.2020 по 29.08.2020 </a:t>
                      </a:r>
                      <a:endParaRPr lang="ru" sz="1500" dirty="0" smtClean="0">
                        <a:latin typeface="Times New Roman"/>
                      </a:endParaRPr>
                    </a:p>
                    <a:p>
                      <a:pPr indent="0" algn="ctr">
                        <a:lnSpc>
                          <a:spcPts val="1968"/>
                        </a:lnSpc>
                      </a:pPr>
                      <a:endParaRPr lang="ru" sz="1500" dirty="0">
                        <a:latin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968"/>
                        </a:lnSpc>
                      </a:pPr>
                      <a:r>
                        <a:rPr lang="ru" sz="1500" dirty="0" smtClean="0">
                          <a:latin typeface="Times New Roman"/>
                        </a:rPr>
                        <a:t>Общее </a:t>
                      </a:r>
                      <a:r>
                        <a:rPr kumimoji="0" lang="ru" sz="1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кол-во учителей, прошедших обучение с марта по август 2020</a:t>
                      </a:r>
                      <a:endParaRPr lang="ru" sz="1500" dirty="0">
                        <a:latin typeface="Times New Roman"/>
                      </a:endParaRPr>
                    </a:p>
                  </a:txBody>
                  <a:tcPr marL="0" marR="0" marT="0" marB="0"/>
                </a:tc>
              </a:tr>
              <a:tr h="557784">
                <a:tc>
                  <a:txBody>
                    <a:bodyPr/>
                    <a:lstStyle/>
                    <a:p>
                      <a:pPr indent="0" algn="ctr"/>
                      <a:r>
                        <a:rPr lang="ru" sz="1500" b="1" dirty="0" smtClean="0">
                          <a:latin typeface="Times New Roman"/>
                        </a:rPr>
                        <a:t>190</a:t>
                      </a:r>
                      <a:endParaRPr lang="ru" sz="1500" b="1" dirty="0">
                        <a:latin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500" b="1" smtClean="0">
                          <a:latin typeface="Times New Roman"/>
                        </a:rPr>
                        <a:t>550</a:t>
                      </a:r>
                      <a:endParaRPr lang="ru" sz="1500" b="1" dirty="0" smtClean="0">
                        <a:latin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500" b="1" dirty="0" smtClean="0">
                          <a:latin typeface="Times New Roman"/>
                        </a:rPr>
                        <a:t>1500</a:t>
                      </a:r>
                      <a:endParaRPr lang="ru" sz="1500" b="1" dirty="0">
                        <a:latin typeface="Times New Roman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53440" y="4328160"/>
            <a:ext cx="7461504" cy="78638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920496" algn="just">
              <a:lnSpc>
                <a:spcPts val="2136"/>
              </a:lnSpc>
            </a:pPr>
            <a:endParaRPr lang="ru" sz="1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5740" y="188640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Подготовка образовательных организаций 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Северная Осетия – Алания к новому 2020/2021 учебному году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218287"/>
            <a:ext cx="8433760" cy="52120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160"/>
              </a:lnSpc>
            </a:pPr>
            <a:r>
              <a:rPr lang="ru" sz="1700" b="1" dirty="0">
                <a:solidFill>
                  <a:srgbClr val="244165"/>
                </a:solidFill>
                <a:latin typeface="Times New Roman" pitchFamily="18" charset="0"/>
                <a:cs typeface="Times New Roman" pitchFamily="18" charset="0"/>
              </a:rPr>
              <a:t>Противоэпидемические мероприятия в соответствии с Санитарно-эпидемиологическими требованиям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5488" y="1987296"/>
            <a:ext cx="8668512" cy="157886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71272" marR="39624" indent="-271272">
              <a:lnSpc>
                <a:spcPts val="1800"/>
              </a:lnSpc>
            </a:pPr>
            <a:endParaRPr lang="ru" sz="1400" dirty="0"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5488" y="3810000"/>
            <a:ext cx="8497824" cy="273100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71272" indent="-271272">
              <a:lnSpc>
                <a:spcPts val="1800"/>
              </a:lnSpc>
            </a:pPr>
            <a:endParaRPr lang="ru" sz="1100" i="1" dirty="0">
              <a:latin typeface="Arial Narrow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9286" y="1124744"/>
            <a:ext cx="8136904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том числе: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уборка всех помещений с применением моющих и дезинфицирующих средств и очисткой вентиляционных решеток непосредственно перед началом функционирования образовательного учреждения (по вирусному режиму);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проведение ежедневных «утренних фильтров» с обязательной термометрией с целью выявления и недопущения в организации обучающихся и их родителей (законных представителей), сотрудников с признаками респираторных заболеваний при входе в здание, исключив скопление обучающихся и их родителей (законных представителей) при проведении «утреннего фильтра»;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обеспечение условий для гигиенической обработки рук с применением кожных антисептиков, установка дозаторов с антисептическим средством для обработки рук при входе в образовательное учреждение, помещения для приема пищи, санитарные узлы и туалетные комнаты;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ежедневная влажная уборка помещений с применением дезинфицирующих средств с ^ обработкой всех контактных поверхностей;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генеральная уборка не реже одного раза в неделю;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обеспечение постоянного наличия в санитарных узлах для обучающихся и сотрудников мыла, а также кожных антисептиков для обработки рук;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регулярное обеззараживание воздуха с использованием оборудования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 обеззараживанию воздуха, предназначенным для работы в присутствии обучающихся, и проветривание помещений в соответствии с графиком учебного, тренировочного, иных организационных процессов и режима работы образовательного учреждения; I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осуществление текущей дезинфекции помещений (обработка рабочих поверхностей, пола, дверных ручек, помещений пищеблоков, мебели, санузлов, вентилей кранов, спуска бачков унитазов) во время перемен (динамических пауз) и по окончании работы.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419</TotalTime>
  <Words>919</Words>
  <Application>Microsoft Office PowerPoint</Application>
  <PresentationFormat>Экран (4:3)</PresentationFormat>
  <Paragraphs>105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Куташева Нина Гурамиевна</dc:creator>
  <cp:lastModifiedBy>Ревазова Анжела Коммунаровна</cp:lastModifiedBy>
  <cp:revision>31</cp:revision>
  <dcterms:created xsi:type="dcterms:W3CDTF">2020-08-19T06:03:58Z</dcterms:created>
  <dcterms:modified xsi:type="dcterms:W3CDTF">2020-08-19T15:41:03Z</dcterms:modified>
</cp:coreProperties>
</file>