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8"/>
  </p:notesMasterIdLst>
  <p:sldIdLst>
    <p:sldId id="297" r:id="rId2"/>
    <p:sldId id="298" r:id="rId3"/>
    <p:sldId id="299" r:id="rId4"/>
    <p:sldId id="312" r:id="rId5"/>
    <p:sldId id="313" r:id="rId6"/>
    <p:sldId id="314" r:id="rId7"/>
    <p:sldId id="315" r:id="rId8"/>
    <p:sldId id="301" r:id="rId9"/>
    <p:sldId id="302" r:id="rId10"/>
    <p:sldId id="303" r:id="rId11"/>
    <p:sldId id="316" r:id="rId12"/>
    <p:sldId id="309" r:id="rId13"/>
    <p:sldId id="310" r:id="rId14"/>
    <p:sldId id="321" r:id="rId15"/>
    <p:sldId id="308" r:id="rId16"/>
    <p:sldId id="307" r:id="rId17"/>
    <p:sldId id="317" r:id="rId18"/>
    <p:sldId id="318" r:id="rId19"/>
    <p:sldId id="300" r:id="rId20"/>
    <p:sldId id="311" r:id="rId21"/>
    <p:sldId id="257" r:id="rId22"/>
    <p:sldId id="260" r:id="rId23"/>
    <p:sldId id="259" r:id="rId24"/>
    <p:sldId id="261" r:id="rId25"/>
    <p:sldId id="258" r:id="rId26"/>
    <p:sldId id="263" r:id="rId27"/>
    <p:sldId id="264" r:id="rId28"/>
    <p:sldId id="265" r:id="rId29"/>
    <p:sldId id="266" r:id="rId30"/>
    <p:sldId id="288" r:id="rId31"/>
    <p:sldId id="320" r:id="rId32"/>
    <p:sldId id="319" r:id="rId33"/>
    <p:sldId id="289" r:id="rId34"/>
    <p:sldId id="293" r:id="rId35"/>
    <p:sldId id="323" r:id="rId36"/>
    <p:sldId id="294" r:id="rId37"/>
    <p:sldId id="277" r:id="rId38"/>
    <p:sldId id="278" r:id="rId39"/>
    <p:sldId id="286" r:id="rId40"/>
    <p:sldId id="279" r:id="rId41"/>
    <p:sldId id="280" r:id="rId42"/>
    <p:sldId id="281" r:id="rId43"/>
    <p:sldId id="282" r:id="rId44"/>
    <p:sldId id="283" r:id="rId45"/>
    <p:sldId id="284" r:id="rId46"/>
    <p:sldId id="28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ysClr val="windowText" lastClr="000000"/>
                </a:solidFill>
              </a:rPr>
              <a:t>Сравнение количества сдающих</a:t>
            </a:r>
            <a:r>
              <a:rPr lang="ru-RU" sz="1800" b="1" baseline="0" dirty="0">
                <a:solidFill>
                  <a:sysClr val="windowText" lastClr="000000"/>
                </a:solidFill>
              </a:rPr>
              <a:t> ЕГЭ по </a:t>
            </a:r>
            <a:r>
              <a:rPr lang="ru-RU" sz="1800" b="1" baseline="0" dirty="0" smtClean="0">
                <a:solidFill>
                  <a:sysClr val="windowText" lastClr="000000"/>
                </a:solidFill>
              </a:rPr>
              <a:t>предметам* </a:t>
            </a:r>
            <a:r>
              <a:rPr lang="ru-RU" sz="1800" b="1" baseline="0" dirty="0">
                <a:solidFill>
                  <a:sysClr val="windowText" lastClr="000000"/>
                </a:solidFill>
              </a:rPr>
              <a:t>с суммарными КЦП в вузы РСО-Алания, с соответствующими предметами вступительных испытаний</a:t>
            </a:r>
            <a:r>
              <a:rPr lang="ru-RU" sz="1800" b="1" dirty="0">
                <a:solidFill>
                  <a:sysClr val="windowText" lastClr="000000"/>
                </a:solidFill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468488488909916E-2"/>
          <c:y val="0.15640593871549188"/>
          <c:w val="0.90842957491536225"/>
          <c:h val="0.51808567227289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Заявлено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3840830449826947E-2"/>
                  <c:y val="-1.985111662531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54-413A-8726-F32EDB290C2A}"/>
                </c:ext>
              </c:extLst>
            </c:dLbl>
            <c:dLbl>
              <c:idx val="8"/>
              <c:layout>
                <c:manualLayout>
                  <c:x val="-1.6147635524798153E-2"/>
                  <c:y val="-6.6170388751033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54-413A-8726-F32EDB290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Лист1!$B$2:$K$2</c:f>
              <c:strCache>
                <c:ptCount val="10"/>
                <c:pt idx="0">
                  <c:v>Математика проф.</c:v>
                </c:pt>
                <c:pt idx="1">
                  <c:v>Физика</c:v>
                </c:pt>
                <c:pt idx="2">
                  <c:v>Химия</c:v>
                </c:pt>
                <c:pt idx="3">
                  <c:v>Информатика и ИКТ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Общестовознание</c:v>
                </c:pt>
                <c:pt idx="8">
                  <c:v>Литература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Лист1!$B$3:$K$3</c:f>
              <c:numCache>
                <c:formatCode>General</c:formatCode>
                <c:ptCount val="10"/>
                <c:pt idx="0">
                  <c:v>924</c:v>
                </c:pt>
                <c:pt idx="1">
                  <c:v>340</c:v>
                </c:pt>
                <c:pt idx="2">
                  <c:v>620</c:v>
                </c:pt>
                <c:pt idx="3">
                  <c:v>312</c:v>
                </c:pt>
                <c:pt idx="4">
                  <c:v>786</c:v>
                </c:pt>
                <c:pt idx="5">
                  <c:v>907</c:v>
                </c:pt>
                <c:pt idx="6">
                  <c:v>77</c:v>
                </c:pt>
                <c:pt idx="7">
                  <c:v>1527</c:v>
                </c:pt>
                <c:pt idx="8">
                  <c:v>170</c:v>
                </c:pt>
                <c:pt idx="9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4-413A-8726-F32EDB290C2A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КЦП </c:v>
                </c:pt>
              </c:strCache>
            </c:strRef>
          </c:tx>
          <c:spPr>
            <a:pattFill prst="dkDnDiag">
              <a:fgClr>
                <a:srgbClr val="C00000"/>
              </a:fgClr>
              <a:bgClr>
                <a:schemeClr val="bg1"/>
              </a:bgClr>
            </a:pattFill>
            <a:ln w="15875">
              <a:solidFill>
                <a:srgbClr val="7030A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9988465974625123E-2"/>
                  <c:y val="-6.6170388751033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54-413A-8726-F32EDB290C2A}"/>
                </c:ext>
              </c:extLst>
            </c:dLbl>
            <c:dLbl>
              <c:idx val="2"/>
              <c:layout>
                <c:manualLayout>
                  <c:x val="2.0761245674740442E-2"/>
                  <c:y val="-9.925558312655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54-413A-8726-F32EDB290C2A}"/>
                </c:ext>
              </c:extLst>
            </c:dLbl>
            <c:dLbl>
              <c:idx val="6"/>
              <c:layout>
                <c:manualLayout>
                  <c:x val="9.227220299884575E-3"/>
                  <c:y val="-9.9255583126550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954-413A-8726-F32EDB290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Лист1!$B$2:$K$2</c:f>
              <c:strCache>
                <c:ptCount val="10"/>
                <c:pt idx="0">
                  <c:v>Математика проф.</c:v>
                </c:pt>
                <c:pt idx="1">
                  <c:v>Физика</c:v>
                </c:pt>
                <c:pt idx="2">
                  <c:v>Химия</c:v>
                </c:pt>
                <c:pt idx="3">
                  <c:v>Информатика и ИКТ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Общестовознание</c:v>
                </c:pt>
                <c:pt idx="8">
                  <c:v>Литература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Лист1!$B$4:$K$4</c:f>
              <c:numCache>
                <c:formatCode>General</c:formatCode>
                <c:ptCount val="10"/>
                <c:pt idx="0">
                  <c:v>832</c:v>
                </c:pt>
                <c:pt idx="1">
                  <c:v>580</c:v>
                </c:pt>
                <c:pt idx="2">
                  <c:v>569</c:v>
                </c:pt>
                <c:pt idx="3">
                  <c:v>245</c:v>
                </c:pt>
                <c:pt idx="4">
                  <c:v>613</c:v>
                </c:pt>
                <c:pt idx="5">
                  <c:v>123</c:v>
                </c:pt>
                <c:pt idx="6">
                  <c:v>94</c:v>
                </c:pt>
                <c:pt idx="7">
                  <c:v>550</c:v>
                </c:pt>
                <c:pt idx="8">
                  <c:v>102</c:v>
                </c:pt>
                <c:pt idx="9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54-413A-8726-F32EDB290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828088"/>
        <c:axId val="433828416"/>
      </c:barChart>
      <c:catAx>
        <c:axId val="433828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Предметы ЕГЭ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828416"/>
        <c:crosses val="autoZero"/>
        <c:auto val="1"/>
        <c:lblAlgn val="ctr"/>
        <c:lblOffset val="100"/>
        <c:noMultiLvlLbl val="0"/>
      </c:catAx>
      <c:valAx>
        <c:axId val="43382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Кол-во участников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82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физика,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 и ИКТ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Лист2!$D$16</c:f>
              <c:strCache>
                <c:ptCount val="1"/>
                <c:pt idx="0">
                  <c:v>Математика проф.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Лист2!$C$17:$C$27</c:f>
              <c:strCache>
                <c:ptCount val="11"/>
                <c:pt idx="0">
                  <c:v>ГОУ, НОУ</c:v>
                </c:pt>
                <c:pt idx="1">
                  <c:v> г.  Владикавказ</c:v>
                </c:pt>
                <c:pt idx="2">
                  <c:v> Алагирский р-н</c:v>
                </c:pt>
                <c:pt idx="3">
                  <c:v> Ардонский р-н</c:v>
                </c:pt>
                <c:pt idx="4">
                  <c:v> Дигорский р-н</c:v>
                </c:pt>
                <c:pt idx="5">
                  <c:v> Ирафский р-н</c:v>
                </c:pt>
                <c:pt idx="6">
                  <c:v> Кировский р-н</c:v>
                </c:pt>
                <c:pt idx="7">
                  <c:v> Моздокский р-н</c:v>
                </c:pt>
                <c:pt idx="8">
                  <c:v> Правобереж. р-н</c:v>
                </c:pt>
                <c:pt idx="9">
                  <c:v> Пригород. р-н</c:v>
                </c:pt>
                <c:pt idx="10">
                  <c:v>РСО-А</c:v>
                </c:pt>
              </c:strCache>
            </c:strRef>
          </c:cat>
          <c:val>
            <c:numRef>
              <c:f>Лист2!$D$17:$D$27</c:f>
              <c:numCache>
                <c:formatCode>0</c:formatCode>
                <c:ptCount val="11"/>
                <c:pt idx="0">
                  <c:v>41.161616161616159</c:v>
                </c:pt>
                <c:pt idx="1">
                  <c:v>32.170818505338076</c:v>
                </c:pt>
                <c:pt idx="2">
                  <c:v>28.8135593220339</c:v>
                </c:pt>
                <c:pt idx="3">
                  <c:v>26.72413793103448</c:v>
                </c:pt>
                <c:pt idx="4">
                  <c:v>20</c:v>
                </c:pt>
                <c:pt idx="5">
                  <c:v>25</c:v>
                </c:pt>
                <c:pt idx="6">
                  <c:v>25.396825396825395</c:v>
                </c:pt>
                <c:pt idx="7">
                  <c:v>33.939393939393945</c:v>
                </c:pt>
                <c:pt idx="8">
                  <c:v>18.918918918918919</c:v>
                </c:pt>
                <c:pt idx="9">
                  <c:v>29.864253393665159</c:v>
                </c:pt>
                <c:pt idx="10">
                  <c:v>31.917098445595855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0-4658-AD5F-0AD3F69A7345}"/>
            </c:ext>
          </c:extLst>
        </c:ser>
        <c:ser>
          <c:idx val="1"/>
          <c:order val="1"/>
          <c:tx>
            <c:strRef>
              <c:f>Лист2!$E$16</c:f>
              <c:strCache>
                <c:ptCount val="1"/>
                <c:pt idx="0">
                  <c:v>Физика</c:v>
                </c:pt>
              </c:strCache>
            </c:strRef>
          </c:tx>
          <c:spPr>
            <a:pattFill prst="diagBrick">
              <a:fgClr>
                <a:srgbClr val="C000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Лист2!$C$17:$C$27</c:f>
              <c:strCache>
                <c:ptCount val="11"/>
                <c:pt idx="0">
                  <c:v>ГОУ, НОУ</c:v>
                </c:pt>
                <c:pt idx="1">
                  <c:v> г.  Владикавказ</c:v>
                </c:pt>
                <c:pt idx="2">
                  <c:v> Алагирский р-н</c:v>
                </c:pt>
                <c:pt idx="3">
                  <c:v> Ардонский р-н</c:v>
                </c:pt>
                <c:pt idx="4">
                  <c:v> Дигорский р-н</c:v>
                </c:pt>
                <c:pt idx="5">
                  <c:v> Ирафский р-н</c:v>
                </c:pt>
                <c:pt idx="6">
                  <c:v> Кировский р-н</c:v>
                </c:pt>
                <c:pt idx="7">
                  <c:v> Моздокский р-н</c:v>
                </c:pt>
                <c:pt idx="8">
                  <c:v> Правобереж. р-н</c:v>
                </c:pt>
                <c:pt idx="9">
                  <c:v> Пригород. р-н</c:v>
                </c:pt>
                <c:pt idx="10">
                  <c:v>РСО-А</c:v>
                </c:pt>
              </c:strCache>
            </c:strRef>
          </c:cat>
          <c:val>
            <c:numRef>
              <c:f>Лист2!$E$17:$E$27</c:f>
              <c:numCache>
                <c:formatCode>0</c:formatCode>
                <c:ptCount val="11"/>
                <c:pt idx="0">
                  <c:v>10.85858585858586</c:v>
                </c:pt>
                <c:pt idx="1">
                  <c:v>10.106761565836299</c:v>
                </c:pt>
                <c:pt idx="2">
                  <c:v>15.254237288135593</c:v>
                </c:pt>
                <c:pt idx="3">
                  <c:v>6.8965517241379306</c:v>
                </c:pt>
                <c:pt idx="4">
                  <c:v>6</c:v>
                </c:pt>
                <c:pt idx="5">
                  <c:v>6.25</c:v>
                </c:pt>
                <c:pt idx="6">
                  <c:v>12.698412698412698</c:v>
                </c:pt>
                <c:pt idx="7">
                  <c:v>21.818181818181817</c:v>
                </c:pt>
                <c:pt idx="8">
                  <c:v>10.135135135135135</c:v>
                </c:pt>
                <c:pt idx="9">
                  <c:v>12.669683257918551</c:v>
                </c:pt>
                <c:pt idx="10">
                  <c:v>11.744386873920552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C0-4658-AD5F-0AD3F69A7345}"/>
            </c:ext>
          </c:extLst>
        </c:ser>
        <c:ser>
          <c:idx val="2"/>
          <c:order val="2"/>
          <c:tx>
            <c:strRef>
              <c:f>Лист2!$F$16</c:f>
              <c:strCache>
                <c:ptCount val="1"/>
                <c:pt idx="0">
                  <c:v>Информ. и ИКТ</c:v>
                </c:pt>
              </c:strCache>
            </c:strRef>
          </c:tx>
          <c:spPr>
            <a:pattFill prst="pct75">
              <a:fgClr>
                <a:srgbClr val="FFFF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660735468564645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C0-4658-AD5F-0AD3F69A7345}"/>
                </c:ext>
              </c:extLst>
            </c:dLbl>
            <c:dLbl>
              <c:idx val="10"/>
              <c:layout>
                <c:manualLayout>
                  <c:x val="1.8979833926452968E-2"/>
                  <c:y val="-6.660534622179396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C0-4658-AD5F-0AD3F69A73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Лист2!$C$17:$C$27</c:f>
              <c:strCache>
                <c:ptCount val="11"/>
                <c:pt idx="0">
                  <c:v>ГОУ, НОУ</c:v>
                </c:pt>
                <c:pt idx="1">
                  <c:v> г.  Владикавказ</c:v>
                </c:pt>
                <c:pt idx="2">
                  <c:v> Алагирский р-н</c:v>
                </c:pt>
                <c:pt idx="3">
                  <c:v> Ардонский р-н</c:v>
                </c:pt>
                <c:pt idx="4">
                  <c:v> Дигорский р-н</c:v>
                </c:pt>
                <c:pt idx="5">
                  <c:v> Ирафский р-н</c:v>
                </c:pt>
                <c:pt idx="6">
                  <c:v> Кировский р-н</c:v>
                </c:pt>
                <c:pt idx="7">
                  <c:v> Моздокский р-н</c:v>
                </c:pt>
                <c:pt idx="8">
                  <c:v> Правобереж. р-н</c:v>
                </c:pt>
                <c:pt idx="9">
                  <c:v> Пригород. р-н</c:v>
                </c:pt>
                <c:pt idx="10">
                  <c:v>РСО-А</c:v>
                </c:pt>
              </c:strCache>
            </c:strRef>
          </c:cat>
          <c:val>
            <c:numRef>
              <c:f>Лист2!$F$17:$F$27</c:f>
              <c:numCache>
                <c:formatCode>0</c:formatCode>
                <c:ptCount val="11"/>
                <c:pt idx="0">
                  <c:v>15.404040404040403</c:v>
                </c:pt>
                <c:pt idx="1">
                  <c:v>11.316725978647685</c:v>
                </c:pt>
                <c:pt idx="2">
                  <c:v>5.9322033898305087</c:v>
                </c:pt>
                <c:pt idx="3">
                  <c:v>8.6206896551724146</c:v>
                </c:pt>
                <c:pt idx="4">
                  <c:v>10</c:v>
                </c:pt>
                <c:pt idx="5">
                  <c:v>4.1666666666666661</c:v>
                </c:pt>
                <c:pt idx="6">
                  <c:v>3.1746031746031744</c:v>
                </c:pt>
                <c:pt idx="7">
                  <c:v>12.121212121212121</c:v>
                </c:pt>
                <c:pt idx="8">
                  <c:v>4.0540540540540544</c:v>
                </c:pt>
                <c:pt idx="9">
                  <c:v>9.0497737556561084</c:v>
                </c:pt>
                <c:pt idx="10">
                  <c:v>10.777202072538861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C0-4658-AD5F-0AD3F69A7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27"/>
        <c:axId val="333981672"/>
        <c:axId val="333973144"/>
      </c:barChart>
      <c:catAx>
        <c:axId val="33398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973144"/>
        <c:crosses val="autoZero"/>
        <c:auto val="1"/>
        <c:lblAlgn val="ctr"/>
        <c:lblOffset val="100"/>
        <c:noMultiLvlLbl val="0"/>
      </c:catAx>
      <c:valAx>
        <c:axId val="33397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Доли участников 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981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i="0" u="none" strike="noStrike" baseline="0" dirty="0" smtClean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r>
              <a:rPr lang="ru-RU" sz="1400" b="1" i="0" u="none" strike="noStrike" baseline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i="0" u="none" strike="noStrike" baseline="0" dirty="0" smtClean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Лист2!$D$31</c:f>
              <c:strCache>
                <c:ptCount val="1"/>
                <c:pt idx="0">
                  <c:v>Химия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Лист2!$C$32:$C$42</c:f>
              <c:strCache>
                <c:ptCount val="11"/>
                <c:pt idx="0">
                  <c:v>ГОУ, НОУ</c:v>
                </c:pt>
                <c:pt idx="1">
                  <c:v> г.  Владикавказ</c:v>
                </c:pt>
                <c:pt idx="2">
                  <c:v> Алагирский р-н</c:v>
                </c:pt>
                <c:pt idx="3">
                  <c:v> Ардонский р-н</c:v>
                </c:pt>
                <c:pt idx="4">
                  <c:v> Дигорский р-н</c:v>
                </c:pt>
                <c:pt idx="5">
                  <c:v> Ирафский р-н</c:v>
                </c:pt>
                <c:pt idx="6">
                  <c:v> Кировский р-н</c:v>
                </c:pt>
                <c:pt idx="7">
                  <c:v> Моздокский р-н</c:v>
                </c:pt>
                <c:pt idx="8">
                  <c:v> Правобереж. р-н</c:v>
                </c:pt>
                <c:pt idx="9">
                  <c:v> Пригород. р-н</c:v>
                </c:pt>
                <c:pt idx="10">
                  <c:v>РСО-А</c:v>
                </c:pt>
              </c:strCache>
            </c:strRef>
          </c:cat>
          <c:val>
            <c:numRef>
              <c:f>Лист2!$D$32:$D$42</c:f>
              <c:numCache>
                <c:formatCode>0</c:formatCode>
                <c:ptCount val="11"/>
                <c:pt idx="0">
                  <c:v>23.484848484848484</c:v>
                </c:pt>
                <c:pt idx="1">
                  <c:v>18.932384341637011</c:v>
                </c:pt>
                <c:pt idx="2">
                  <c:v>24.576271186440678</c:v>
                </c:pt>
                <c:pt idx="3">
                  <c:v>18.96551724137931</c:v>
                </c:pt>
                <c:pt idx="4">
                  <c:v>20</c:v>
                </c:pt>
                <c:pt idx="5">
                  <c:v>33.333333333333329</c:v>
                </c:pt>
                <c:pt idx="6">
                  <c:v>20.634920634920633</c:v>
                </c:pt>
                <c:pt idx="7">
                  <c:v>22.121212121212121</c:v>
                </c:pt>
                <c:pt idx="8">
                  <c:v>25.675675675675674</c:v>
                </c:pt>
                <c:pt idx="9">
                  <c:v>27.149321266968325</c:v>
                </c:pt>
                <c:pt idx="10">
                  <c:v>21.416234887737478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6-411B-9FCE-722385C2C48F}"/>
            </c:ext>
          </c:extLst>
        </c:ser>
        <c:ser>
          <c:idx val="1"/>
          <c:order val="1"/>
          <c:tx>
            <c:strRef>
              <c:f>Лист2!$E$31</c:f>
              <c:strCache>
                <c:ptCount val="1"/>
                <c:pt idx="0">
                  <c:v>Биология</c:v>
                </c:pt>
              </c:strCache>
            </c:strRef>
          </c:tx>
          <c:spPr>
            <a:pattFill prst="lg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Лист2!$C$32:$C$42</c:f>
              <c:strCache>
                <c:ptCount val="11"/>
                <c:pt idx="0">
                  <c:v>ГОУ, НОУ</c:v>
                </c:pt>
                <c:pt idx="1">
                  <c:v> г.  Владикавказ</c:v>
                </c:pt>
                <c:pt idx="2">
                  <c:v> Алагирский р-н</c:v>
                </c:pt>
                <c:pt idx="3">
                  <c:v> Ардонский р-н</c:v>
                </c:pt>
                <c:pt idx="4">
                  <c:v> Дигорский р-н</c:v>
                </c:pt>
                <c:pt idx="5">
                  <c:v> Ирафский р-н</c:v>
                </c:pt>
                <c:pt idx="6">
                  <c:v> Кировский р-н</c:v>
                </c:pt>
                <c:pt idx="7">
                  <c:v> Моздокский р-н</c:v>
                </c:pt>
                <c:pt idx="8">
                  <c:v> Правобереж. р-н</c:v>
                </c:pt>
                <c:pt idx="9">
                  <c:v> Пригород. р-н</c:v>
                </c:pt>
                <c:pt idx="10">
                  <c:v>РСО-А</c:v>
                </c:pt>
              </c:strCache>
            </c:strRef>
          </c:cat>
          <c:val>
            <c:numRef>
              <c:f>Лист2!$E$32:$E$42</c:f>
              <c:numCache>
                <c:formatCode>0</c:formatCode>
                <c:ptCount val="11"/>
                <c:pt idx="0">
                  <c:v>29.545454545454547</c:v>
                </c:pt>
                <c:pt idx="1">
                  <c:v>24.697508896797153</c:v>
                </c:pt>
                <c:pt idx="2">
                  <c:v>31.35593220338983</c:v>
                </c:pt>
                <c:pt idx="3">
                  <c:v>26.72413793103448</c:v>
                </c:pt>
                <c:pt idx="4">
                  <c:v>32</c:v>
                </c:pt>
                <c:pt idx="5">
                  <c:v>39.583333333333329</c:v>
                </c:pt>
                <c:pt idx="6">
                  <c:v>25.396825396825395</c:v>
                </c:pt>
                <c:pt idx="7">
                  <c:v>26.969696969696972</c:v>
                </c:pt>
                <c:pt idx="8">
                  <c:v>30.405405405405407</c:v>
                </c:pt>
                <c:pt idx="9">
                  <c:v>31.221719457013574</c:v>
                </c:pt>
                <c:pt idx="10">
                  <c:v>27.150259067357513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06-411B-9FCE-722385C2C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965152"/>
        <c:axId val="327965480"/>
      </c:barChart>
      <c:catAx>
        <c:axId val="3279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65480"/>
        <c:crosses val="autoZero"/>
        <c:auto val="1"/>
        <c:lblAlgn val="ctr"/>
        <c:lblOffset val="100"/>
        <c:noMultiLvlLbl val="0"/>
      </c:catAx>
      <c:valAx>
        <c:axId val="32796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Доли участников,%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6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0D2F1-3A8E-43B5-955E-9729D42BD9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20A52-4529-4B94-ACAA-37C88C5A86F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3600" dirty="0" smtClean="0"/>
            <a:t>Форма ГИА</a:t>
          </a:r>
          <a:endParaRPr lang="ru-RU" sz="3600" dirty="0"/>
        </a:p>
      </dgm:t>
    </dgm:pt>
    <dgm:pt modelId="{9F2F745B-D3D3-4C22-A27E-9F2057DDF12E}" type="parTrans" cxnId="{3782E60A-E60C-44F4-94A4-29B5B470DBBD}">
      <dgm:prSet/>
      <dgm:spPr/>
      <dgm:t>
        <a:bodyPr/>
        <a:lstStyle/>
        <a:p>
          <a:endParaRPr lang="ru-RU"/>
        </a:p>
      </dgm:t>
    </dgm:pt>
    <dgm:pt modelId="{BA983359-FE0E-4B1D-A047-8D47C932728E}" type="sibTrans" cxnId="{3782E60A-E60C-44F4-94A4-29B5B470DBBD}">
      <dgm:prSet/>
      <dgm:spPr/>
      <dgm:t>
        <a:bodyPr/>
        <a:lstStyle/>
        <a:p>
          <a:endParaRPr lang="ru-RU"/>
        </a:p>
      </dgm:t>
    </dgm:pt>
    <dgm:pt modelId="{8438E975-830A-476F-B2A6-E389133EAAF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3600" dirty="0" smtClean="0"/>
            <a:t>ЕГЭ/ОГЭ</a:t>
          </a:r>
          <a:endParaRPr lang="ru-RU" sz="3600" dirty="0"/>
        </a:p>
      </dgm:t>
    </dgm:pt>
    <dgm:pt modelId="{7872A432-01D2-4133-AF26-333B4FB909C8}" type="parTrans" cxnId="{69638016-A535-4865-909C-E12A275C5B72}">
      <dgm:prSet/>
      <dgm:spPr/>
      <dgm:t>
        <a:bodyPr/>
        <a:lstStyle/>
        <a:p>
          <a:endParaRPr lang="ru-RU"/>
        </a:p>
      </dgm:t>
    </dgm:pt>
    <dgm:pt modelId="{A59EBD93-27AB-445E-8BE9-3F9D858A61E0}" type="sibTrans" cxnId="{69638016-A535-4865-909C-E12A275C5B72}">
      <dgm:prSet/>
      <dgm:spPr/>
      <dgm:t>
        <a:bodyPr/>
        <a:lstStyle/>
        <a:p>
          <a:endParaRPr lang="ru-RU"/>
        </a:p>
      </dgm:t>
    </dgm:pt>
    <dgm:pt modelId="{281FCA7D-A1B7-4C09-A65B-A4F0B1E84DD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3600" dirty="0" smtClean="0"/>
            <a:t>ГВЭ</a:t>
          </a:r>
          <a:r>
            <a:rPr lang="ru-RU" sz="2000" dirty="0" smtClean="0"/>
            <a:t> </a:t>
          </a:r>
          <a:endParaRPr lang="ru-RU" sz="2000" dirty="0"/>
        </a:p>
      </dgm:t>
    </dgm:pt>
    <dgm:pt modelId="{B26AECE4-CCB7-4EB4-B5F3-35FCD8781CE8}" type="parTrans" cxnId="{C7EDAF39-AEA7-452E-AF38-3955CD16F735}">
      <dgm:prSet/>
      <dgm:spPr/>
      <dgm:t>
        <a:bodyPr/>
        <a:lstStyle/>
        <a:p>
          <a:endParaRPr lang="ru-RU"/>
        </a:p>
      </dgm:t>
    </dgm:pt>
    <dgm:pt modelId="{17959695-BD8D-4D45-B876-53C7CB944896}" type="sibTrans" cxnId="{C7EDAF39-AEA7-452E-AF38-3955CD16F735}">
      <dgm:prSet/>
      <dgm:spPr/>
      <dgm:t>
        <a:bodyPr/>
        <a:lstStyle/>
        <a:p>
          <a:endParaRPr lang="ru-RU"/>
        </a:p>
      </dgm:t>
    </dgm:pt>
    <dgm:pt modelId="{CC4A5EEA-CC10-45CA-B1CF-7BAC0121CD39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проводится с использованием текстов, тем, заданий, билетов</a:t>
          </a:r>
          <a:endParaRPr lang="ru-RU" dirty="0"/>
        </a:p>
      </dgm:t>
    </dgm:pt>
    <dgm:pt modelId="{2CADE7BB-9AC5-4A58-934C-A80789263EED}" type="parTrans" cxnId="{5F9E6DBA-7A3A-470D-8673-57FB30824DF6}">
      <dgm:prSet/>
      <dgm:spPr/>
      <dgm:t>
        <a:bodyPr/>
        <a:lstStyle/>
        <a:p>
          <a:endParaRPr lang="ru-RU"/>
        </a:p>
      </dgm:t>
    </dgm:pt>
    <dgm:pt modelId="{BA4D663A-49D6-4582-A35A-D3E2175C0D80}" type="sibTrans" cxnId="{5F9E6DBA-7A3A-470D-8673-57FB30824DF6}">
      <dgm:prSet/>
      <dgm:spPr/>
      <dgm:t>
        <a:bodyPr/>
        <a:lstStyle/>
        <a:p>
          <a:endParaRPr lang="ru-RU"/>
        </a:p>
      </dgm:t>
    </dgm:pt>
    <dgm:pt modelId="{98D80A2A-773C-4374-A68C-1199D19545FD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проводится с использованием контрольных измерительных материалов (КИМ), представляющих собой комплексы заданий стандартизированной формы</a:t>
          </a:r>
        </a:p>
      </dgm:t>
    </dgm:pt>
    <dgm:pt modelId="{E6EC1BAF-1CA9-4385-8973-954D851CC021}" type="parTrans" cxnId="{C7A5F961-7DA2-457E-9259-542AA4F2C4E4}">
      <dgm:prSet/>
      <dgm:spPr/>
      <dgm:t>
        <a:bodyPr/>
        <a:lstStyle/>
        <a:p>
          <a:endParaRPr lang="ru-RU"/>
        </a:p>
      </dgm:t>
    </dgm:pt>
    <dgm:pt modelId="{C2A6C955-6588-4095-BFBC-327C0AB4A926}" type="sibTrans" cxnId="{C7A5F961-7DA2-457E-9259-542AA4F2C4E4}">
      <dgm:prSet/>
      <dgm:spPr/>
      <dgm:t>
        <a:bodyPr/>
        <a:lstStyle/>
        <a:p>
          <a:endParaRPr lang="ru-RU"/>
        </a:p>
      </dgm:t>
    </dgm:pt>
    <dgm:pt modelId="{6D6D8AAB-AF7B-4314-BF72-CA7504CC4C3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800" dirty="0" smtClean="0"/>
            <a:t>- </a:t>
          </a:r>
          <a:r>
            <a:rPr lang="ru-RU" sz="1100" dirty="0" smtClean="0">
              <a:solidFill>
                <a:srgbClr val="002060"/>
              </a:solidFill>
            </a:rPr>
            <a:t>обучающиеся в специальных учебно-воспитательных учреждениях закрытого типа, а также в учреждениях, исполняющих наказание в виде лишения свободы;</a:t>
          </a:r>
        </a:p>
        <a:p>
          <a:pPr algn="l">
            <a:lnSpc>
              <a:spcPct val="100000"/>
            </a:lnSpc>
          </a:pPr>
          <a:r>
            <a:rPr lang="ru-RU" sz="1100" dirty="0" smtClean="0">
              <a:solidFill>
                <a:srgbClr val="002060"/>
              </a:solidFill>
            </a:rPr>
            <a:t>- обучающиеся с ограниченными возможностями здоровья;</a:t>
          </a:r>
        </a:p>
        <a:p>
          <a:pPr algn="l">
            <a:lnSpc>
              <a:spcPct val="100000"/>
            </a:lnSpc>
          </a:pPr>
          <a:r>
            <a:rPr lang="ru-RU" sz="1100" dirty="0" smtClean="0">
              <a:solidFill>
                <a:srgbClr val="002060"/>
              </a:solidFill>
            </a:rPr>
            <a:t>- экстерны с ограниченными возможностями здоровья;</a:t>
          </a:r>
        </a:p>
        <a:p>
          <a:pPr algn="l">
            <a:lnSpc>
              <a:spcPct val="100000"/>
            </a:lnSpc>
          </a:pPr>
          <a:r>
            <a:rPr lang="ru-RU" sz="1100" dirty="0" smtClean="0">
              <a:solidFill>
                <a:srgbClr val="002060"/>
              </a:solidFill>
            </a:rPr>
            <a:t>- обучающиеся – детей-инвалидов и инвалидов;</a:t>
          </a:r>
        </a:p>
        <a:p>
          <a:pPr algn="l">
            <a:lnSpc>
              <a:spcPct val="100000"/>
            </a:lnSpc>
          </a:pPr>
          <a:r>
            <a:rPr lang="ru-RU" sz="1100" dirty="0" smtClean="0">
              <a:solidFill>
                <a:srgbClr val="002060"/>
              </a:solidFill>
            </a:rPr>
            <a:t>- экстерны– детей-инвалидов и инвалидов.</a:t>
          </a:r>
          <a:endParaRPr lang="ru-RU" sz="1100" dirty="0">
            <a:solidFill>
              <a:srgbClr val="002060"/>
            </a:solidFill>
          </a:endParaRPr>
        </a:p>
      </dgm:t>
    </dgm:pt>
    <dgm:pt modelId="{07C873D7-7BD3-4344-B148-F542919D135B}" type="parTrans" cxnId="{81451F8D-E971-4196-AD2F-EF4870619D2C}">
      <dgm:prSet/>
      <dgm:spPr/>
      <dgm:t>
        <a:bodyPr/>
        <a:lstStyle/>
        <a:p>
          <a:endParaRPr lang="ru-RU"/>
        </a:p>
      </dgm:t>
    </dgm:pt>
    <dgm:pt modelId="{5E7456E2-1C93-4ACD-8ACB-CBF974D8B3A0}" type="sibTrans" cxnId="{81451F8D-E971-4196-AD2F-EF4870619D2C}">
      <dgm:prSet/>
      <dgm:spPr/>
      <dgm:t>
        <a:bodyPr/>
        <a:lstStyle/>
        <a:p>
          <a:endParaRPr lang="ru-RU"/>
        </a:p>
      </dgm:t>
    </dgm:pt>
    <dgm:pt modelId="{3B25039F-AC3A-45EB-AE9B-256C62B3295E}" type="pres">
      <dgm:prSet presAssocID="{A370D2F1-3A8E-43B5-955E-9729D42BD9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2A3D47-8477-46F9-BE75-C507F8FCE153}" type="pres">
      <dgm:prSet presAssocID="{D2620A52-4529-4B94-ACAA-37C88C5A86FD}" presName="hierRoot1" presStyleCnt="0"/>
      <dgm:spPr/>
    </dgm:pt>
    <dgm:pt modelId="{52B21D31-5C37-412F-B27A-5CCF33937AFC}" type="pres">
      <dgm:prSet presAssocID="{D2620A52-4529-4B94-ACAA-37C88C5A86FD}" presName="composite" presStyleCnt="0"/>
      <dgm:spPr/>
    </dgm:pt>
    <dgm:pt modelId="{8B05EBB5-B223-4F9D-8989-2E1A738BD680}" type="pres">
      <dgm:prSet presAssocID="{D2620A52-4529-4B94-ACAA-37C88C5A86FD}" presName="background" presStyleLbl="node0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C7B7B17B-B34A-43A3-96E8-56D0A7D9E86F}" type="pres">
      <dgm:prSet presAssocID="{D2620A52-4529-4B94-ACAA-37C88C5A86FD}" presName="text" presStyleLbl="fgAcc0" presStyleIdx="0" presStyleCnt="1" custScaleX="414297" custScaleY="74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429D84-73AA-482C-BEA9-FA2E12165F0E}" type="pres">
      <dgm:prSet presAssocID="{D2620A52-4529-4B94-ACAA-37C88C5A86FD}" presName="hierChild2" presStyleCnt="0"/>
      <dgm:spPr/>
    </dgm:pt>
    <dgm:pt modelId="{E53CD353-66D1-4855-9E5B-6804B39578C8}" type="pres">
      <dgm:prSet presAssocID="{7872A432-01D2-4133-AF26-333B4FB909C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5B545DD-4586-4A52-B376-9D619221BC0D}" type="pres">
      <dgm:prSet presAssocID="{8438E975-830A-476F-B2A6-E389133EAAF1}" presName="hierRoot2" presStyleCnt="0"/>
      <dgm:spPr/>
    </dgm:pt>
    <dgm:pt modelId="{27DEBA3B-99CF-4D45-BFF3-4C0B2F2607B3}" type="pres">
      <dgm:prSet presAssocID="{8438E975-830A-476F-B2A6-E389133EAAF1}" presName="composite2" presStyleCnt="0"/>
      <dgm:spPr/>
    </dgm:pt>
    <dgm:pt modelId="{68AF4B38-160D-4C79-827D-70D35BCDAF50}" type="pres">
      <dgm:prSet presAssocID="{8438E975-830A-476F-B2A6-E389133EAAF1}" presName="background2" presStyleLbl="node2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C309CC83-B027-4C30-BA01-8E66F2021F8F}" type="pres">
      <dgm:prSet presAssocID="{8438E975-830A-476F-B2A6-E389133EAAF1}" presName="text2" presStyleLbl="fgAcc2" presStyleIdx="0" presStyleCnt="2" custScaleX="213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98F98-8942-4ECD-B845-64EC03B2E25A}" type="pres">
      <dgm:prSet presAssocID="{8438E975-830A-476F-B2A6-E389133EAAF1}" presName="hierChild3" presStyleCnt="0"/>
      <dgm:spPr/>
    </dgm:pt>
    <dgm:pt modelId="{8EE45725-5466-47D0-9AC6-5E4FA7B313BD}" type="pres">
      <dgm:prSet presAssocID="{E6EC1BAF-1CA9-4385-8973-954D851CC02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FAD1CEC-537C-4D60-A64F-E9E2F68F55E0}" type="pres">
      <dgm:prSet presAssocID="{98D80A2A-773C-4374-A68C-1199D19545FD}" presName="hierRoot3" presStyleCnt="0"/>
      <dgm:spPr/>
    </dgm:pt>
    <dgm:pt modelId="{D582B423-D776-41E1-9096-1364E0E2A38E}" type="pres">
      <dgm:prSet presAssocID="{98D80A2A-773C-4374-A68C-1199D19545FD}" presName="composite3" presStyleCnt="0"/>
      <dgm:spPr/>
    </dgm:pt>
    <dgm:pt modelId="{C5A3B620-9632-41F0-B3FC-8C558EED3243}" type="pres">
      <dgm:prSet presAssocID="{98D80A2A-773C-4374-A68C-1199D19545FD}" presName="background3" presStyleLbl="node3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3924F725-06D8-41F7-BA16-3A1C4A214215}" type="pres">
      <dgm:prSet presAssocID="{98D80A2A-773C-4374-A68C-1199D19545FD}" presName="text3" presStyleLbl="fgAcc3" presStyleIdx="0" presStyleCnt="2" custScaleX="330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457775-E98E-4EC0-B0AD-D1B23F5721FA}" type="pres">
      <dgm:prSet presAssocID="{98D80A2A-773C-4374-A68C-1199D19545FD}" presName="hierChild4" presStyleCnt="0"/>
      <dgm:spPr/>
    </dgm:pt>
    <dgm:pt modelId="{21023E17-6537-4F69-9172-9BE05B2E4B8F}" type="pres">
      <dgm:prSet presAssocID="{B26AECE4-CCB7-4EB4-B5F3-35FCD8781CE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ADA92B3-0D55-4A9B-B772-76E478DE143D}" type="pres">
      <dgm:prSet presAssocID="{281FCA7D-A1B7-4C09-A65B-A4F0B1E84DDD}" presName="hierRoot2" presStyleCnt="0"/>
      <dgm:spPr/>
    </dgm:pt>
    <dgm:pt modelId="{739499B1-49C8-43FC-BE02-F6200CEA9654}" type="pres">
      <dgm:prSet presAssocID="{281FCA7D-A1B7-4C09-A65B-A4F0B1E84DDD}" presName="composite2" presStyleCnt="0"/>
      <dgm:spPr/>
    </dgm:pt>
    <dgm:pt modelId="{60C38166-3FD9-47E7-A4BC-912B970793AA}" type="pres">
      <dgm:prSet presAssocID="{281FCA7D-A1B7-4C09-A65B-A4F0B1E84DDD}" presName="background2" presStyleLbl="node2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7B70AF1C-3243-4A89-B938-4418DD21AE71}" type="pres">
      <dgm:prSet presAssocID="{281FCA7D-A1B7-4C09-A65B-A4F0B1E84DD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9A4A4-4DF2-476C-87B6-8FE3F633DEB7}" type="pres">
      <dgm:prSet presAssocID="{281FCA7D-A1B7-4C09-A65B-A4F0B1E84DDD}" presName="hierChild3" presStyleCnt="0"/>
      <dgm:spPr/>
    </dgm:pt>
    <dgm:pt modelId="{77AB114A-BE29-43BC-B954-1F5E0D753152}" type="pres">
      <dgm:prSet presAssocID="{2CADE7BB-9AC5-4A58-934C-A80789263EE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CF03A68C-7816-44F9-88BA-77358CF9F1E2}" type="pres">
      <dgm:prSet presAssocID="{CC4A5EEA-CC10-45CA-B1CF-7BAC0121CD39}" presName="hierRoot3" presStyleCnt="0"/>
      <dgm:spPr/>
    </dgm:pt>
    <dgm:pt modelId="{34338C34-A9C2-4D87-83D7-72BA0CDC45EF}" type="pres">
      <dgm:prSet presAssocID="{CC4A5EEA-CC10-45CA-B1CF-7BAC0121CD39}" presName="composite3" presStyleCnt="0"/>
      <dgm:spPr/>
    </dgm:pt>
    <dgm:pt modelId="{2B537740-80B0-49D3-9B0A-98918986EB58}" type="pres">
      <dgm:prSet presAssocID="{CC4A5EEA-CC10-45CA-B1CF-7BAC0121CD39}" presName="background3" presStyleLbl="node3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4A557CDA-1673-427A-B851-3AD5950847DB}" type="pres">
      <dgm:prSet presAssocID="{CC4A5EEA-CC10-45CA-B1CF-7BAC0121CD39}" presName="text3" presStyleLbl="fgAcc3" presStyleIdx="1" presStyleCnt="2" custScaleX="2118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0ACDF2-A8F3-40A7-BB77-11AAA7B3B290}" type="pres">
      <dgm:prSet presAssocID="{CC4A5EEA-CC10-45CA-B1CF-7BAC0121CD39}" presName="hierChild4" presStyleCnt="0"/>
      <dgm:spPr/>
    </dgm:pt>
    <dgm:pt modelId="{D21D3EC0-E448-4D56-A719-A33472CC939E}" type="pres">
      <dgm:prSet presAssocID="{07C873D7-7BD3-4344-B148-F542919D135B}" presName="Name23" presStyleLbl="parChTrans1D4" presStyleIdx="0" presStyleCnt="1"/>
      <dgm:spPr/>
      <dgm:t>
        <a:bodyPr/>
        <a:lstStyle/>
        <a:p>
          <a:endParaRPr lang="ru-RU"/>
        </a:p>
      </dgm:t>
    </dgm:pt>
    <dgm:pt modelId="{D5053A6C-D98F-4FDE-B748-606C3E81B7E3}" type="pres">
      <dgm:prSet presAssocID="{6D6D8AAB-AF7B-4314-BF72-CA7504CC4C35}" presName="hierRoot4" presStyleCnt="0"/>
      <dgm:spPr/>
    </dgm:pt>
    <dgm:pt modelId="{567BF3A2-062F-43DD-AE0D-713C7847596C}" type="pres">
      <dgm:prSet presAssocID="{6D6D8AAB-AF7B-4314-BF72-CA7504CC4C35}" presName="composite4" presStyleCnt="0"/>
      <dgm:spPr/>
    </dgm:pt>
    <dgm:pt modelId="{C125641D-066E-494F-86D8-997FE5D39FF1}" type="pres">
      <dgm:prSet presAssocID="{6D6D8AAB-AF7B-4314-BF72-CA7504CC4C35}" presName="background4" presStyleLbl="node4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58AAFA36-2BF7-467C-8D04-EE49A0DA19B0}" type="pres">
      <dgm:prSet presAssocID="{6D6D8AAB-AF7B-4314-BF72-CA7504CC4C35}" presName="text4" presStyleLbl="fgAcc4" presStyleIdx="0" presStyleCnt="1" custScaleX="297057" custScaleY="139634" custLinFactNeighborX="-30706" custLinFactNeighborY="-1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9451E4-E38D-46CB-85C6-972AD96A90E5}" type="pres">
      <dgm:prSet presAssocID="{6D6D8AAB-AF7B-4314-BF72-CA7504CC4C35}" presName="hierChild5" presStyleCnt="0"/>
      <dgm:spPr/>
    </dgm:pt>
  </dgm:ptLst>
  <dgm:cxnLst>
    <dgm:cxn modelId="{AA8F9D48-EAEB-4E47-BF15-6235DB316D95}" type="presOf" srcId="{A370D2F1-3A8E-43B5-955E-9729D42BD921}" destId="{3B25039F-AC3A-45EB-AE9B-256C62B3295E}" srcOrd="0" destOrd="0" presId="urn:microsoft.com/office/officeart/2005/8/layout/hierarchy1"/>
    <dgm:cxn modelId="{81451F8D-E971-4196-AD2F-EF4870619D2C}" srcId="{CC4A5EEA-CC10-45CA-B1CF-7BAC0121CD39}" destId="{6D6D8AAB-AF7B-4314-BF72-CA7504CC4C35}" srcOrd="0" destOrd="0" parTransId="{07C873D7-7BD3-4344-B148-F542919D135B}" sibTransId="{5E7456E2-1C93-4ACD-8ACB-CBF974D8B3A0}"/>
    <dgm:cxn modelId="{513C853A-9553-49B0-B923-23E47DF46CEF}" type="presOf" srcId="{07C873D7-7BD3-4344-B148-F542919D135B}" destId="{D21D3EC0-E448-4D56-A719-A33472CC939E}" srcOrd="0" destOrd="0" presId="urn:microsoft.com/office/officeart/2005/8/layout/hierarchy1"/>
    <dgm:cxn modelId="{FB621822-7E45-4A6C-9425-B41963C878D0}" type="presOf" srcId="{281FCA7D-A1B7-4C09-A65B-A4F0B1E84DDD}" destId="{7B70AF1C-3243-4A89-B938-4418DD21AE71}" srcOrd="0" destOrd="0" presId="urn:microsoft.com/office/officeart/2005/8/layout/hierarchy1"/>
    <dgm:cxn modelId="{871DF9D1-A20A-4F83-B0E7-1DDB56518A97}" type="presOf" srcId="{7872A432-01D2-4133-AF26-333B4FB909C8}" destId="{E53CD353-66D1-4855-9E5B-6804B39578C8}" srcOrd="0" destOrd="0" presId="urn:microsoft.com/office/officeart/2005/8/layout/hierarchy1"/>
    <dgm:cxn modelId="{E0C8A46E-D16C-4C8C-ADFB-05972F37751C}" type="presOf" srcId="{E6EC1BAF-1CA9-4385-8973-954D851CC021}" destId="{8EE45725-5466-47D0-9AC6-5E4FA7B313BD}" srcOrd="0" destOrd="0" presId="urn:microsoft.com/office/officeart/2005/8/layout/hierarchy1"/>
    <dgm:cxn modelId="{C7EDAF39-AEA7-452E-AF38-3955CD16F735}" srcId="{D2620A52-4529-4B94-ACAA-37C88C5A86FD}" destId="{281FCA7D-A1B7-4C09-A65B-A4F0B1E84DDD}" srcOrd="1" destOrd="0" parTransId="{B26AECE4-CCB7-4EB4-B5F3-35FCD8781CE8}" sibTransId="{17959695-BD8D-4D45-B876-53C7CB944896}"/>
    <dgm:cxn modelId="{7CE80C01-932C-4E38-880C-AD857E9D7485}" type="presOf" srcId="{8438E975-830A-476F-B2A6-E389133EAAF1}" destId="{C309CC83-B027-4C30-BA01-8E66F2021F8F}" srcOrd="0" destOrd="0" presId="urn:microsoft.com/office/officeart/2005/8/layout/hierarchy1"/>
    <dgm:cxn modelId="{C811B305-334B-4B69-A4AB-252B5D3DFC48}" type="presOf" srcId="{2CADE7BB-9AC5-4A58-934C-A80789263EED}" destId="{77AB114A-BE29-43BC-B954-1F5E0D753152}" srcOrd="0" destOrd="0" presId="urn:microsoft.com/office/officeart/2005/8/layout/hierarchy1"/>
    <dgm:cxn modelId="{4E96B351-C340-4CBE-9114-4A8BA3DAD807}" type="presOf" srcId="{6D6D8AAB-AF7B-4314-BF72-CA7504CC4C35}" destId="{58AAFA36-2BF7-467C-8D04-EE49A0DA19B0}" srcOrd="0" destOrd="0" presId="urn:microsoft.com/office/officeart/2005/8/layout/hierarchy1"/>
    <dgm:cxn modelId="{658265B1-65A5-4402-BDA2-0E8B5E9C7784}" type="presOf" srcId="{B26AECE4-CCB7-4EB4-B5F3-35FCD8781CE8}" destId="{21023E17-6537-4F69-9172-9BE05B2E4B8F}" srcOrd="0" destOrd="0" presId="urn:microsoft.com/office/officeart/2005/8/layout/hierarchy1"/>
    <dgm:cxn modelId="{C7A5F961-7DA2-457E-9259-542AA4F2C4E4}" srcId="{8438E975-830A-476F-B2A6-E389133EAAF1}" destId="{98D80A2A-773C-4374-A68C-1199D19545FD}" srcOrd="0" destOrd="0" parTransId="{E6EC1BAF-1CA9-4385-8973-954D851CC021}" sibTransId="{C2A6C955-6588-4095-BFBC-327C0AB4A926}"/>
    <dgm:cxn modelId="{3A614712-31D5-4E8C-9119-54388224B5C2}" type="presOf" srcId="{CC4A5EEA-CC10-45CA-B1CF-7BAC0121CD39}" destId="{4A557CDA-1673-427A-B851-3AD5950847DB}" srcOrd="0" destOrd="0" presId="urn:microsoft.com/office/officeart/2005/8/layout/hierarchy1"/>
    <dgm:cxn modelId="{69638016-A535-4865-909C-E12A275C5B72}" srcId="{D2620A52-4529-4B94-ACAA-37C88C5A86FD}" destId="{8438E975-830A-476F-B2A6-E389133EAAF1}" srcOrd="0" destOrd="0" parTransId="{7872A432-01D2-4133-AF26-333B4FB909C8}" sibTransId="{A59EBD93-27AB-445E-8BE9-3F9D858A61E0}"/>
    <dgm:cxn modelId="{3782E60A-E60C-44F4-94A4-29B5B470DBBD}" srcId="{A370D2F1-3A8E-43B5-955E-9729D42BD921}" destId="{D2620A52-4529-4B94-ACAA-37C88C5A86FD}" srcOrd="0" destOrd="0" parTransId="{9F2F745B-D3D3-4C22-A27E-9F2057DDF12E}" sibTransId="{BA983359-FE0E-4B1D-A047-8D47C932728E}"/>
    <dgm:cxn modelId="{066B499F-82FE-415A-90B3-F42E8D49CBFD}" type="presOf" srcId="{98D80A2A-773C-4374-A68C-1199D19545FD}" destId="{3924F725-06D8-41F7-BA16-3A1C4A214215}" srcOrd="0" destOrd="0" presId="urn:microsoft.com/office/officeart/2005/8/layout/hierarchy1"/>
    <dgm:cxn modelId="{5F9E6DBA-7A3A-470D-8673-57FB30824DF6}" srcId="{281FCA7D-A1B7-4C09-A65B-A4F0B1E84DDD}" destId="{CC4A5EEA-CC10-45CA-B1CF-7BAC0121CD39}" srcOrd="0" destOrd="0" parTransId="{2CADE7BB-9AC5-4A58-934C-A80789263EED}" sibTransId="{BA4D663A-49D6-4582-A35A-D3E2175C0D80}"/>
    <dgm:cxn modelId="{447EDA02-BFC6-4DFA-9124-53F7CF73A2F3}" type="presOf" srcId="{D2620A52-4529-4B94-ACAA-37C88C5A86FD}" destId="{C7B7B17B-B34A-43A3-96E8-56D0A7D9E86F}" srcOrd="0" destOrd="0" presId="urn:microsoft.com/office/officeart/2005/8/layout/hierarchy1"/>
    <dgm:cxn modelId="{29604F30-003B-4B56-97EE-B253CD5A50AF}" type="presParOf" srcId="{3B25039F-AC3A-45EB-AE9B-256C62B3295E}" destId="{5F2A3D47-8477-46F9-BE75-C507F8FCE153}" srcOrd="0" destOrd="0" presId="urn:microsoft.com/office/officeart/2005/8/layout/hierarchy1"/>
    <dgm:cxn modelId="{455DC5E1-C0CA-460F-BAE6-8FE55C06A926}" type="presParOf" srcId="{5F2A3D47-8477-46F9-BE75-C507F8FCE153}" destId="{52B21D31-5C37-412F-B27A-5CCF33937AFC}" srcOrd="0" destOrd="0" presId="urn:microsoft.com/office/officeart/2005/8/layout/hierarchy1"/>
    <dgm:cxn modelId="{83E5E229-9437-4448-9E22-0949BD0CE7D8}" type="presParOf" srcId="{52B21D31-5C37-412F-B27A-5CCF33937AFC}" destId="{8B05EBB5-B223-4F9D-8989-2E1A738BD680}" srcOrd="0" destOrd="0" presId="urn:microsoft.com/office/officeart/2005/8/layout/hierarchy1"/>
    <dgm:cxn modelId="{8A732C90-F5A5-42CA-B0DD-A8E152C15352}" type="presParOf" srcId="{52B21D31-5C37-412F-B27A-5CCF33937AFC}" destId="{C7B7B17B-B34A-43A3-96E8-56D0A7D9E86F}" srcOrd="1" destOrd="0" presId="urn:microsoft.com/office/officeart/2005/8/layout/hierarchy1"/>
    <dgm:cxn modelId="{83060427-2A6E-4AD7-8FBB-20073AA321E6}" type="presParOf" srcId="{5F2A3D47-8477-46F9-BE75-C507F8FCE153}" destId="{59429D84-73AA-482C-BEA9-FA2E12165F0E}" srcOrd="1" destOrd="0" presId="urn:microsoft.com/office/officeart/2005/8/layout/hierarchy1"/>
    <dgm:cxn modelId="{1D796770-9CDD-45B4-963D-4087E842948F}" type="presParOf" srcId="{59429D84-73AA-482C-BEA9-FA2E12165F0E}" destId="{E53CD353-66D1-4855-9E5B-6804B39578C8}" srcOrd="0" destOrd="0" presId="urn:microsoft.com/office/officeart/2005/8/layout/hierarchy1"/>
    <dgm:cxn modelId="{77B9989C-9362-43D8-A687-69A1C07377B2}" type="presParOf" srcId="{59429D84-73AA-482C-BEA9-FA2E12165F0E}" destId="{35B545DD-4586-4A52-B376-9D619221BC0D}" srcOrd="1" destOrd="0" presId="urn:microsoft.com/office/officeart/2005/8/layout/hierarchy1"/>
    <dgm:cxn modelId="{022B6F2C-FC15-4A52-B24A-6AE061FB0129}" type="presParOf" srcId="{35B545DD-4586-4A52-B376-9D619221BC0D}" destId="{27DEBA3B-99CF-4D45-BFF3-4C0B2F2607B3}" srcOrd="0" destOrd="0" presId="urn:microsoft.com/office/officeart/2005/8/layout/hierarchy1"/>
    <dgm:cxn modelId="{F2004812-EA42-468A-B528-593BDA19564D}" type="presParOf" srcId="{27DEBA3B-99CF-4D45-BFF3-4C0B2F2607B3}" destId="{68AF4B38-160D-4C79-827D-70D35BCDAF50}" srcOrd="0" destOrd="0" presId="urn:microsoft.com/office/officeart/2005/8/layout/hierarchy1"/>
    <dgm:cxn modelId="{A004F26E-77C9-40A9-A52B-AFCE8F462022}" type="presParOf" srcId="{27DEBA3B-99CF-4D45-BFF3-4C0B2F2607B3}" destId="{C309CC83-B027-4C30-BA01-8E66F2021F8F}" srcOrd="1" destOrd="0" presId="urn:microsoft.com/office/officeart/2005/8/layout/hierarchy1"/>
    <dgm:cxn modelId="{0AA40F06-19C6-4E97-87B3-32E2C37BC61B}" type="presParOf" srcId="{35B545DD-4586-4A52-B376-9D619221BC0D}" destId="{D2D98F98-8942-4ECD-B845-64EC03B2E25A}" srcOrd="1" destOrd="0" presId="urn:microsoft.com/office/officeart/2005/8/layout/hierarchy1"/>
    <dgm:cxn modelId="{FFDCE87D-4747-4FAA-81D4-E220B1E22ECA}" type="presParOf" srcId="{D2D98F98-8942-4ECD-B845-64EC03B2E25A}" destId="{8EE45725-5466-47D0-9AC6-5E4FA7B313BD}" srcOrd="0" destOrd="0" presId="urn:microsoft.com/office/officeart/2005/8/layout/hierarchy1"/>
    <dgm:cxn modelId="{CAC59DC2-A492-42AF-A448-E987BFC7B527}" type="presParOf" srcId="{D2D98F98-8942-4ECD-B845-64EC03B2E25A}" destId="{2FAD1CEC-537C-4D60-A64F-E9E2F68F55E0}" srcOrd="1" destOrd="0" presId="urn:microsoft.com/office/officeart/2005/8/layout/hierarchy1"/>
    <dgm:cxn modelId="{9B7298DC-D82B-469D-B3DA-F98698E4E3A0}" type="presParOf" srcId="{2FAD1CEC-537C-4D60-A64F-E9E2F68F55E0}" destId="{D582B423-D776-41E1-9096-1364E0E2A38E}" srcOrd="0" destOrd="0" presId="urn:microsoft.com/office/officeart/2005/8/layout/hierarchy1"/>
    <dgm:cxn modelId="{45A8455D-81C1-4BDD-B8C1-DD31FCCE1AF6}" type="presParOf" srcId="{D582B423-D776-41E1-9096-1364E0E2A38E}" destId="{C5A3B620-9632-41F0-B3FC-8C558EED3243}" srcOrd="0" destOrd="0" presId="urn:microsoft.com/office/officeart/2005/8/layout/hierarchy1"/>
    <dgm:cxn modelId="{5D562C68-5B54-4857-A304-661CE20659B7}" type="presParOf" srcId="{D582B423-D776-41E1-9096-1364E0E2A38E}" destId="{3924F725-06D8-41F7-BA16-3A1C4A214215}" srcOrd="1" destOrd="0" presId="urn:microsoft.com/office/officeart/2005/8/layout/hierarchy1"/>
    <dgm:cxn modelId="{39F02D70-63EC-4CE7-974E-FF227A441BBD}" type="presParOf" srcId="{2FAD1CEC-537C-4D60-A64F-E9E2F68F55E0}" destId="{AD457775-E98E-4EC0-B0AD-D1B23F5721FA}" srcOrd="1" destOrd="0" presId="urn:microsoft.com/office/officeart/2005/8/layout/hierarchy1"/>
    <dgm:cxn modelId="{F52E04A1-756C-455B-93C7-72CE4AB041E1}" type="presParOf" srcId="{59429D84-73AA-482C-BEA9-FA2E12165F0E}" destId="{21023E17-6537-4F69-9172-9BE05B2E4B8F}" srcOrd="2" destOrd="0" presId="urn:microsoft.com/office/officeart/2005/8/layout/hierarchy1"/>
    <dgm:cxn modelId="{69EDC3C4-F8F9-4F4C-90E7-718C553C6C5A}" type="presParOf" srcId="{59429D84-73AA-482C-BEA9-FA2E12165F0E}" destId="{4ADA92B3-0D55-4A9B-B772-76E478DE143D}" srcOrd="3" destOrd="0" presId="urn:microsoft.com/office/officeart/2005/8/layout/hierarchy1"/>
    <dgm:cxn modelId="{834F2DD7-A9E1-47EB-88FC-DC2C28BF148F}" type="presParOf" srcId="{4ADA92B3-0D55-4A9B-B772-76E478DE143D}" destId="{739499B1-49C8-43FC-BE02-F6200CEA9654}" srcOrd="0" destOrd="0" presId="urn:microsoft.com/office/officeart/2005/8/layout/hierarchy1"/>
    <dgm:cxn modelId="{84CF757E-CD38-46BE-8C3E-39C8D5C15FFE}" type="presParOf" srcId="{739499B1-49C8-43FC-BE02-F6200CEA9654}" destId="{60C38166-3FD9-47E7-A4BC-912B970793AA}" srcOrd="0" destOrd="0" presId="urn:microsoft.com/office/officeart/2005/8/layout/hierarchy1"/>
    <dgm:cxn modelId="{12E5DD3C-9E9A-403C-9952-A464357FE205}" type="presParOf" srcId="{739499B1-49C8-43FC-BE02-F6200CEA9654}" destId="{7B70AF1C-3243-4A89-B938-4418DD21AE71}" srcOrd="1" destOrd="0" presId="urn:microsoft.com/office/officeart/2005/8/layout/hierarchy1"/>
    <dgm:cxn modelId="{17820639-4F0D-4323-892F-794882D1095F}" type="presParOf" srcId="{4ADA92B3-0D55-4A9B-B772-76E478DE143D}" destId="{D7B9A4A4-4DF2-476C-87B6-8FE3F633DEB7}" srcOrd="1" destOrd="0" presId="urn:microsoft.com/office/officeart/2005/8/layout/hierarchy1"/>
    <dgm:cxn modelId="{9286C27A-975D-4DD4-AD5C-EE3A355B4ED7}" type="presParOf" srcId="{D7B9A4A4-4DF2-476C-87B6-8FE3F633DEB7}" destId="{77AB114A-BE29-43BC-B954-1F5E0D753152}" srcOrd="0" destOrd="0" presId="urn:microsoft.com/office/officeart/2005/8/layout/hierarchy1"/>
    <dgm:cxn modelId="{1F04E676-D71D-48CC-AD1B-9C067691C16B}" type="presParOf" srcId="{D7B9A4A4-4DF2-476C-87B6-8FE3F633DEB7}" destId="{CF03A68C-7816-44F9-88BA-77358CF9F1E2}" srcOrd="1" destOrd="0" presId="urn:microsoft.com/office/officeart/2005/8/layout/hierarchy1"/>
    <dgm:cxn modelId="{3E2F0E23-2CC7-4E70-AAFA-CA26228D65D4}" type="presParOf" srcId="{CF03A68C-7816-44F9-88BA-77358CF9F1E2}" destId="{34338C34-A9C2-4D87-83D7-72BA0CDC45EF}" srcOrd="0" destOrd="0" presId="urn:microsoft.com/office/officeart/2005/8/layout/hierarchy1"/>
    <dgm:cxn modelId="{3B603109-DEA3-45B9-9E36-4718F2DDF96E}" type="presParOf" srcId="{34338C34-A9C2-4D87-83D7-72BA0CDC45EF}" destId="{2B537740-80B0-49D3-9B0A-98918986EB58}" srcOrd="0" destOrd="0" presId="urn:microsoft.com/office/officeart/2005/8/layout/hierarchy1"/>
    <dgm:cxn modelId="{55787576-7FAB-4F25-8337-DAF42A37882F}" type="presParOf" srcId="{34338C34-A9C2-4D87-83D7-72BA0CDC45EF}" destId="{4A557CDA-1673-427A-B851-3AD5950847DB}" srcOrd="1" destOrd="0" presId="urn:microsoft.com/office/officeart/2005/8/layout/hierarchy1"/>
    <dgm:cxn modelId="{1E659D68-24B2-4280-B339-53D1525EAE9E}" type="presParOf" srcId="{CF03A68C-7816-44F9-88BA-77358CF9F1E2}" destId="{370ACDF2-A8F3-40A7-BB77-11AAA7B3B290}" srcOrd="1" destOrd="0" presId="urn:microsoft.com/office/officeart/2005/8/layout/hierarchy1"/>
    <dgm:cxn modelId="{2A08A980-A9E6-4C7E-A561-E23DC47E19B5}" type="presParOf" srcId="{370ACDF2-A8F3-40A7-BB77-11AAA7B3B290}" destId="{D21D3EC0-E448-4D56-A719-A33472CC939E}" srcOrd="0" destOrd="0" presId="urn:microsoft.com/office/officeart/2005/8/layout/hierarchy1"/>
    <dgm:cxn modelId="{091540AF-E4EE-4C00-968D-A1D8294AC301}" type="presParOf" srcId="{370ACDF2-A8F3-40A7-BB77-11AAA7B3B290}" destId="{D5053A6C-D98F-4FDE-B748-606C3E81B7E3}" srcOrd="1" destOrd="0" presId="urn:microsoft.com/office/officeart/2005/8/layout/hierarchy1"/>
    <dgm:cxn modelId="{0EFDDE01-337A-4086-AD92-5BAB1F5F88BB}" type="presParOf" srcId="{D5053A6C-D98F-4FDE-B748-606C3E81B7E3}" destId="{567BF3A2-062F-43DD-AE0D-713C7847596C}" srcOrd="0" destOrd="0" presId="urn:microsoft.com/office/officeart/2005/8/layout/hierarchy1"/>
    <dgm:cxn modelId="{0642F10C-6361-478B-A254-59AA91DE4448}" type="presParOf" srcId="{567BF3A2-062F-43DD-AE0D-713C7847596C}" destId="{C125641D-066E-494F-86D8-997FE5D39FF1}" srcOrd="0" destOrd="0" presId="urn:microsoft.com/office/officeart/2005/8/layout/hierarchy1"/>
    <dgm:cxn modelId="{4B6C0D04-02D3-4272-969A-AA878824DF95}" type="presParOf" srcId="{567BF3A2-062F-43DD-AE0D-713C7847596C}" destId="{58AAFA36-2BF7-467C-8D04-EE49A0DA19B0}" srcOrd="1" destOrd="0" presId="urn:microsoft.com/office/officeart/2005/8/layout/hierarchy1"/>
    <dgm:cxn modelId="{E58042F9-4E1D-487D-BE8B-862936BC0265}" type="presParOf" srcId="{D5053A6C-D98F-4FDE-B748-606C3E81B7E3}" destId="{A69451E4-E38D-46CB-85C6-972AD96A90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5443D-2151-402F-845B-9B4CBC353F0F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49FB1F8-2E0E-4404-AC4A-D141CBE6C8D6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2E3192"/>
              </a:solidFill>
              <a:latin typeface="Cambria" panose="02040503050406030204" pitchFamily="18" charset="0"/>
            </a:rPr>
            <a:t>слепые </a:t>
          </a:r>
          <a:endParaRPr lang="ru-RU" sz="12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00100230-772A-43AC-ACC8-BCEA6F6550FB}" type="parTrans" cxnId="{F53453BA-A321-4EA9-9107-B16A4614B356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648CB70C-C414-4562-BB15-1541BD287C60}" type="sibTrans" cxnId="{F53453BA-A321-4EA9-9107-B16A4614B356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8E88EEF6-CD24-4DEF-A0DD-97D92ACEF247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2E3192"/>
              </a:solidFill>
              <a:latin typeface="Cambria" panose="02040503050406030204" pitchFamily="18" charset="0"/>
            </a:rPr>
            <a:t>слабовидящие и </a:t>
          </a:r>
          <a:r>
            <a:rPr lang="ru-RU" sz="1200" b="1" dirty="0" err="1" smtClean="0">
              <a:solidFill>
                <a:srgbClr val="2E3192"/>
              </a:solidFill>
              <a:latin typeface="Cambria" panose="02040503050406030204" pitchFamily="18" charset="0"/>
            </a:rPr>
            <a:t>поздноослепшие</a:t>
          </a:r>
          <a:r>
            <a:rPr lang="ru-RU" sz="1200" b="1" dirty="0" smtClean="0">
              <a:solidFill>
                <a:srgbClr val="2E3192"/>
              </a:solidFill>
              <a:latin typeface="Cambria" panose="02040503050406030204" pitchFamily="18" charset="0"/>
            </a:rPr>
            <a:t> </a:t>
          </a:r>
          <a:endParaRPr lang="ru-RU" sz="12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D7B9937D-9A8A-4721-8CC8-3CAB41CE90D9}" type="parTrans" cxnId="{8FDFE606-0725-4DD8-8D2B-A7A94ADA8D0F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156BC62A-0FC6-4861-AAC9-F25611CD934A}" type="sibTrans" cxnId="{8FDFE606-0725-4DD8-8D2B-A7A94ADA8D0F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624ACB99-3CC1-4FE1-9ED1-B44369BE4A63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2E3192"/>
              </a:solidFill>
              <a:latin typeface="Cambria" panose="02040503050406030204" pitchFamily="18" charset="0"/>
            </a:rPr>
            <a:t>обучающиеся, не владеющие рельефно-точечным шрифтом Брайля </a:t>
          </a:r>
          <a:endParaRPr lang="ru-RU" sz="12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D6961FA6-BDAA-4C26-AA37-2635356B280F}" type="parTrans" cxnId="{5294A8EC-E58C-409A-ADEA-B61A5553FF06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83CDA9BF-D5C2-4E66-AB8F-2CBD9CCCE709}" type="sibTrans" cxnId="{5294A8EC-E58C-409A-ADEA-B61A5553FF06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0F45FC86-0470-4267-BF2E-27B750D7A014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2E3192"/>
              </a:solidFill>
              <a:latin typeface="Cambria" panose="02040503050406030204" pitchFamily="18" charset="0"/>
            </a:rPr>
            <a:t>обучающиеся с нарушениями опорно-двигательного аппарата</a:t>
          </a:r>
          <a:endParaRPr lang="ru-RU" sz="12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C4B50830-E37A-4A2F-8099-56750A2A598C}" type="parTrans" cxnId="{94FC9542-F1A1-4B4A-9BAB-2C8EF30E9BF0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DB6B9B3-A294-467D-977F-6BEE8C4AE5E2}" type="sibTrans" cxnId="{94FC9542-F1A1-4B4A-9BAB-2C8EF30E9BF0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1AC7D9B2-1607-4138-97F9-2662707DEAAD}">
      <dgm:prSet custT="1"/>
      <dgm:spPr/>
      <dgm:t>
        <a:bodyPr/>
        <a:lstStyle/>
        <a:p>
          <a:r>
            <a:rPr lang="ru-RU" sz="1200" b="1" dirty="0">
              <a:solidFill>
                <a:srgbClr val="2E3192"/>
              </a:solidFill>
              <a:latin typeface="Cambria" panose="02040503050406030204" pitchFamily="18" charset="0"/>
            </a:rPr>
            <a:t>иные категории, которым </a:t>
          </a:r>
          <a:r>
            <a:rPr lang="ru-RU" sz="1200" b="1" dirty="0" smtClean="0">
              <a:solidFill>
                <a:srgbClr val="2E3192"/>
              </a:solidFill>
              <a:latin typeface="Cambria" panose="02040503050406030204" pitchFamily="18" charset="0"/>
            </a:rPr>
            <a:t>требуется создание специальных условий в соответствии с рекомендациями ПМПК</a:t>
          </a:r>
          <a:endParaRPr lang="ru-RU" sz="12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E9379BCD-B680-4F11-A4E6-B3AD4301C416}" type="parTrans" cxnId="{E55B6C71-B1F5-4436-9B0F-9D8008B6135F}">
      <dgm:prSet/>
      <dgm:spPr/>
      <dgm:t>
        <a:bodyPr/>
        <a:lstStyle/>
        <a:p>
          <a:endParaRPr lang="ru-RU"/>
        </a:p>
      </dgm:t>
    </dgm:pt>
    <dgm:pt modelId="{B62725D2-ECA7-4FBC-9B3F-4F81138AEFC8}" type="sibTrans" cxnId="{E55B6C71-B1F5-4436-9B0F-9D8008B6135F}">
      <dgm:prSet/>
      <dgm:spPr/>
      <dgm:t>
        <a:bodyPr/>
        <a:lstStyle/>
        <a:p>
          <a:endParaRPr lang="ru-RU"/>
        </a:p>
      </dgm:t>
    </dgm:pt>
    <dgm:pt modelId="{0F5D8C24-2900-4D5C-B165-9CBE93117592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2E3192"/>
              </a:solidFill>
              <a:latin typeface="Cambria" panose="02040503050406030204" pitchFamily="18" charset="0"/>
            </a:rPr>
            <a:t>глухие, позднооглохшие, слабослышащие</a:t>
          </a:r>
          <a:endParaRPr lang="ru-RU" sz="12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05A2B51D-71BB-42C9-BFC4-46007F8593CE}" type="parTrans" cxnId="{3F2EDD73-2F7C-468F-B3E9-93B9EFF9E222}">
      <dgm:prSet/>
      <dgm:spPr/>
      <dgm:t>
        <a:bodyPr/>
        <a:lstStyle/>
        <a:p>
          <a:endParaRPr lang="ru-RU"/>
        </a:p>
      </dgm:t>
    </dgm:pt>
    <dgm:pt modelId="{C0E0C1EC-CD0E-4528-A4F9-6428E08D46EC}" type="sibTrans" cxnId="{3F2EDD73-2F7C-468F-B3E9-93B9EFF9E222}">
      <dgm:prSet/>
      <dgm:spPr/>
      <dgm:t>
        <a:bodyPr/>
        <a:lstStyle/>
        <a:p>
          <a:endParaRPr lang="ru-RU"/>
        </a:p>
      </dgm:t>
    </dgm:pt>
    <dgm:pt modelId="{AABE72B0-BC5B-44B0-ABF0-3C07529A3044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2E3192"/>
              </a:solidFill>
              <a:latin typeface="Cambria" panose="02040503050406030204" pitchFamily="18" charset="0"/>
            </a:rPr>
            <a:t>с задержкой психического развития</a:t>
          </a:r>
          <a:endParaRPr lang="ru-RU" sz="12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480CCCA-B7FF-4240-AA67-55A94FC10487}" type="parTrans" cxnId="{CD63A1E8-6B19-424D-9315-153C291AA883}">
      <dgm:prSet/>
      <dgm:spPr/>
      <dgm:t>
        <a:bodyPr/>
        <a:lstStyle/>
        <a:p>
          <a:endParaRPr lang="ru-RU"/>
        </a:p>
      </dgm:t>
    </dgm:pt>
    <dgm:pt modelId="{F6A85AE4-0E0E-4D07-9548-C110289644A4}" type="sibTrans" cxnId="{CD63A1E8-6B19-424D-9315-153C291AA883}">
      <dgm:prSet/>
      <dgm:spPr/>
      <dgm:t>
        <a:bodyPr/>
        <a:lstStyle/>
        <a:p>
          <a:endParaRPr lang="ru-RU"/>
        </a:p>
      </dgm:t>
    </dgm:pt>
    <dgm:pt modelId="{7CFE41CE-F02F-4080-9584-2DE2DA29194F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2E3192"/>
              </a:solidFill>
              <a:latin typeface="Cambria" panose="02040503050406030204" pitchFamily="18" charset="0"/>
            </a:rPr>
            <a:t>с тяжелыми нарушениями речи</a:t>
          </a:r>
          <a:endParaRPr lang="ru-RU" sz="12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D9040700-2D29-4E69-A9F7-5FDDD7994F25}" type="parTrans" cxnId="{178F33FB-1CB4-4480-91F7-A38C5B0E3D6A}">
      <dgm:prSet/>
      <dgm:spPr/>
      <dgm:t>
        <a:bodyPr/>
        <a:lstStyle/>
        <a:p>
          <a:endParaRPr lang="ru-RU"/>
        </a:p>
      </dgm:t>
    </dgm:pt>
    <dgm:pt modelId="{0C9F3570-9F91-40BA-910C-01E1076D47ED}" type="sibTrans" cxnId="{178F33FB-1CB4-4480-91F7-A38C5B0E3D6A}">
      <dgm:prSet/>
      <dgm:spPr/>
      <dgm:t>
        <a:bodyPr/>
        <a:lstStyle/>
        <a:p>
          <a:endParaRPr lang="ru-RU"/>
        </a:p>
      </dgm:t>
    </dgm:pt>
    <dgm:pt modelId="{3EA99892-5DEC-41AF-8A89-11FA4822068D}" type="pres">
      <dgm:prSet presAssocID="{F525443D-2151-402F-845B-9B4CBC353F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A38ED2-2307-4D7E-AB92-EA88C1258AD0}" type="pres">
      <dgm:prSet presAssocID="{A49FB1F8-2E0E-4404-AC4A-D141CBE6C8D6}" presName="parentText" presStyleLbl="node1" presStyleIdx="0" presStyleCnt="8" custScaleY="48620" custLinFactY="-51964" custLinFactNeighborX="21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593F5-62EF-4FA5-8E84-12343B2149EA}" type="pres">
      <dgm:prSet presAssocID="{648CB70C-C414-4562-BB15-1541BD287C60}" presName="spacer" presStyleCnt="0"/>
      <dgm:spPr/>
    </dgm:pt>
    <dgm:pt modelId="{6537A32C-1526-4B80-9073-86FB1F7AD2D2}" type="pres">
      <dgm:prSet presAssocID="{8E88EEF6-CD24-4DEF-A0DD-97D92ACEF247}" presName="parentText" presStyleLbl="node1" presStyleIdx="1" presStyleCnt="8" custScaleY="50570" custLinFactNeighborX="1446" custLinFactNeighborY="-38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84992-3990-4606-9183-8A96C6AC1D57}" type="pres">
      <dgm:prSet presAssocID="{156BC62A-0FC6-4861-AAC9-F25611CD934A}" presName="spacer" presStyleCnt="0"/>
      <dgm:spPr/>
    </dgm:pt>
    <dgm:pt modelId="{07FECF4F-F256-47FF-A4D1-D9EC3FAA98DC}" type="pres">
      <dgm:prSet presAssocID="{0F5D8C24-2900-4D5C-B165-9CBE93117592}" presName="parentText" presStyleLbl="node1" presStyleIdx="2" presStyleCnt="8" custScaleY="23573" custLinFactNeighborX="3544" custLinFactNeighborY="-43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5FAB1-10A0-4C55-BF33-84A1A7E9C5C0}" type="pres">
      <dgm:prSet presAssocID="{C0E0C1EC-CD0E-4528-A4F9-6428E08D46EC}" presName="spacer" presStyleCnt="0"/>
      <dgm:spPr/>
    </dgm:pt>
    <dgm:pt modelId="{ECB3A2D1-938E-4C99-9641-A2A3C6398FC1}" type="pres">
      <dgm:prSet presAssocID="{AABE72B0-BC5B-44B0-ABF0-3C07529A3044}" presName="parentText" presStyleLbl="node1" presStyleIdx="3" presStyleCnt="8" custScaleY="25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DD136-3164-4E8E-A21D-11B7DBBA71D4}" type="pres">
      <dgm:prSet presAssocID="{F6A85AE4-0E0E-4D07-9548-C110289644A4}" presName="spacer" presStyleCnt="0"/>
      <dgm:spPr/>
    </dgm:pt>
    <dgm:pt modelId="{4570EAD5-71B5-4AAB-9BF6-3E60A3497399}" type="pres">
      <dgm:prSet presAssocID="{7CFE41CE-F02F-4080-9584-2DE2DA29194F}" presName="parentText" presStyleLbl="node1" presStyleIdx="4" presStyleCnt="8" custScaleY="27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FF2D3-CB4F-4C27-ACAB-D8C585DBC8FC}" type="pres">
      <dgm:prSet presAssocID="{0C9F3570-9F91-40BA-910C-01E1076D47ED}" presName="spacer" presStyleCnt="0"/>
      <dgm:spPr/>
    </dgm:pt>
    <dgm:pt modelId="{F9398FF9-F718-4F36-B524-6A2C0D7B65DC}" type="pres">
      <dgm:prSet presAssocID="{624ACB99-3CC1-4FE1-9ED1-B44369BE4A63}" presName="parentText" presStyleLbl="node1" presStyleIdx="5" presStyleCnt="8" custScaleY="64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1625-F77A-42FC-BC02-742E30BAD290}" type="pres">
      <dgm:prSet presAssocID="{83CDA9BF-D5C2-4E66-AB8F-2CBD9CCCE709}" presName="spacer" presStyleCnt="0"/>
      <dgm:spPr/>
    </dgm:pt>
    <dgm:pt modelId="{F9E107A1-3CAC-44A0-9371-E18AF9A0FC31}" type="pres">
      <dgm:prSet presAssocID="{0F45FC86-0470-4267-BF2E-27B750D7A014}" presName="parentText" presStyleLbl="node1" presStyleIdx="6" presStyleCnt="8" custScaleY="73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75199-631C-4224-82CE-8A3F23E0E02E}" type="pres">
      <dgm:prSet presAssocID="{9DB6B9B3-A294-467D-977F-6BEE8C4AE5E2}" presName="spacer" presStyleCnt="0"/>
      <dgm:spPr/>
    </dgm:pt>
    <dgm:pt modelId="{867FC797-0BE1-442E-BB46-D1AA2FA017E4}" type="pres">
      <dgm:prSet presAssocID="{1AC7D9B2-1607-4138-97F9-2662707DEAAD}" presName="parentText" presStyleLbl="node1" presStyleIdx="7" presStyleCnt="8" custLinFactY="1801" custLinFactNeighborX="-716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4A8EC-E58C-409A-ADEA-B61A5553FF06}" srcId="{F525443D-2151-402F-845B-9B4CBC353F0F}" destId="{624ACB99-3CC1-4FE1-9ED1-B44369BE4A63}" srcOrd="5" destOrd="0" parTransId="{D6961FA6-BDAA-4C26-AA37-2635356B280F}" sibTransId="{83CDA9BF-D5C2-4E66-AB8F-2CBD9CCCE709}"/>
    <dgm:cxn modelId="{1697FAAC-4E2E-4156-8937-D42DA9421BBD}" type="presOf" srcId="{624ACB99-3CC1-4FE1-9ED1-B44369BE4A63}" destId="{F9398FF9-F718-4F36-B524-6A2C0D7B65DC}" srcOrd="0" destOrd="0" presId="urn:microsoft.com/office/officeart/2005/8/layout/vList2"/>
    <dgm:cxn modelId="{ACF76631-01D8-41F5-B0A8-90F380A3CC39}" type="presOf" srcId="{AABE72B0-BC5B-44B0-ABF0-3C07529A3044}" destId="{ECB3A2D1-938E-4C99-9641-A2A3C6398FC1}" srcOrd="0" destOrd="0" presId="urn:microsoft.com/office/officeart/2005/8/layout/vList2"/>
    <dgm:cxn modelId="{E55B6C71-B1F5-4436-9B0F-9D8008B6135F}" srcId="{F525443D-2151-402F-845B-9B4CBC353F0F}" destId="{1AC7D9B2-1607-4138-97F9-2662707DEAAD}" srcOrd="7" destOrd="0" parTransId="{E9379BCD-B680-4F11-A4E6-B3AD4301C416}" sibTransId="{B62725D2-ECA7-4FBC-9B3F-4F81138AEFC8}"/>
    <dgm:cxn modelId="{CD2D9FCF-0597-425F-BAD7-BAA9D75B2D8F}" type="presOf" srcId="{F525443D-2151-402F-845B-9B4CBC353F0F}" destId="{3EA99892-5DEC-41AF-8A89-11FA4822068D}" srcOrd="0" destOrd="0" presId="urn:microsoft.com/office/officeart/2005/8/layout/vList2"/>
    <dgm:cxn modelId="{178F33FB-1CB4-4480-91F7-A38C5B0E3D6A}" srcId="{F525443D-2151-402F-845B-9B4CBC353F0F}" destId="{7CFE41CE-F02F-4080-9584-2DE2DA29194F}" srcOrd="4" destOrd="0" parTransId="{D9040700-2D29-4E69-A9F7-5FDDD7994F25}" sibTransId="{0C9F3570-9F91-40BA-910C-01E1076D47ED}"/>
    <dgm:cxn modelId="{94FC9542-F1A1-4B4A-9BAB-2C8EF30E9BF0}" srcId="{F525443D-2151-402F-845B-9B4CBC353F0F}" destId="{0F45FC86-0470-4267-BF2E-27B750D7A014}" srcOrd="6" destOrd="0" parTransId="{C4B50830-E37A-4A2F-8099-56750A2A598C}" sibTransId="{9DB6B9B3-A294-467D-977F-6BEE8C4AE5E2}"/>
    <dgm:cxn modelId="{8FDFE606-0725-4DD8-8D2B-A7A94ADA8D0F}" srcId="{F525443D-2151-402F-845B-9B4CBC353F0F}" destId="{8E88EEF6-CD24-4DEF-A0DD-97D92ACEF247}" srcOrd="1" destOrd="0" parTransId="{D7B9937D-9A8A-4721-8CC8-3CAB41CE90D9}" sibTransId="{156BC62A-0FC6-4861-AAC9-F25611CD934A}"/>
    <dgm:cxn modelId="{680C358D-3B24-4FC5-8BBF-A29C01ACB64F}" type="presOf" srcId="{A49FB1F8-2E0E-4404-AC4A-D141CBE6C8D6}" destId="{C0A38ED2-2307-4D7E-AB92-EA88C1258AD0}" srcOrd="0" destOrd="0" presId="urn:microsoft.com/office/officeart/2005/8/layout/vList2"/>
    <dgm:cxn modelId="{33BF408E-79DC-4D41-96A1-869C54A0F591}" type="presOf" srcId="{1AC7D9B2-1607-4138-97F9-2662707DEAAD}" destId="{867FC797-0BE1-442E-BB46-D1AA2FA017E4}" srcOrd="0" destOrd="0" presId="urn:microsoft.com/office/officeart/2005/8/layout/vList2"/>
    <dgm:cxn modelId="{7605FAA4-4CDB-4CB6-BD93-8BEADB055693}" type="presOf" srcId="{7CFE41CE-F02F-4080-9584-2DE2DA29194F}" destId="{4570EAD5-71B5-4AAB-9BF6-3E60A3497399}" srcOrd="0" destOrd="0" presId="urn:microsoft.com/office/officeart/2005/8/layout/vList2"/>
    <dgm:cxn modelId="{F53453BA-A321-4EA9-9107-B16A4614B356}" srcId="{F525443D-2151-402F-845B-9B4CBC353F0F}" destId="{A49FB1F8-2E0E-4404-AC4A-D141CBE6C8D6}" srcOrd="0" destOrd="0" parTransId="{00100230-772A-43AC-ACC8-BCEA6F6550FB}" sibTransId="{648CB70C-C414-4562-BB15-1541BD287C60}"/>
    <dgm:cxn modelId="{91E8759C-0A93-4A6C-A29C-4AEB2F993D5A}" type="presOf" srcId="{0F45FC86-0470-4267-BF2E-27B750D7A014}" destId="{F9E107A1-3CAC-44A0-9371-E18AF9A0FC31}" srcOrd="0" destOrd="0" presId="urn:microsoft.com/office/officeart/2005/8/layout/vList2"/>
    <dgm:cxn modelId="{ACAF6C9D-1186-4B84-8731-D28D40C5A365}" type="presOf" srcId="{0F5D8C24-2900-4D5C-B165-9CBE93117592}" destId="{07FECF4F-F256-47FF-A4D1-D9EC3FAA98DC}" srcOrd="0" destOrd="0" presId="urn:microsoft.com/office/officeart/2005/8/layout/vList2"/>
    <dgm:cxn modelId="{8AFA20A6-2AC6-45CD-9CF3-BE8D76F052B1}" type="presOf" srcId="{8E88EEF6-CD24-4DEF-A0DD-97D92ACEF247}" destId="{6537A32C-1526-4B80-9073-86FB1F7AD2D2}" srcOrd="0" destOrd="0" presId="urn:microsoft.com/office/officeart/2005/8/layout/vList2"/>
    <dgm:cxn modelId="{3F2EDD73-2F7C-468F-B3E9-93B9EFF9E222}" srcId="{F525443D-2151-402F-845B-9B4CBC353F0F}" destId="{0F5D8C24-2900-4D5C-B165-9CBE93117592}" srcOrd="2" destOrd="0" parTransId="{05A2B51D-71BB-42C9-BFC4-46007F8593CE}" sibTransId="{C0E0C1EC-CD0E-4528-A4F9-6428E08D46EC}"/>
    <dgm:cxn modelId="{CD63A1E8-6B19-424D-9315-153C291AA883}" srcId="{F525443D-2151-402F-845B-9B4CBC353F0F}" destId="{AABE72B0-BC5B-44B0-ABF0-3C07529A3044}" srcOrd="3" destOrd="0" parTransId="{9480CCCA-B7FF-4240-AA67-55A94FC10487}" sibTransId="{F6A85AE4-0E0E-4D07-9548-C110289644A4}"/>
    <dgm:cxn modelId="{0913094A-ADB1-44A1-AB44-10F202BE8CDC}" type="presParOf" srcId="{3EA99892-5DEC-41AF-8A89-11FA4822068D}" destId="{C0A38ED2-2307-4D7E-AB92-EA88C1258AD0}" srcOrd="0" destOrd="0" presId="urn:microsoft.com/office/officeart/2005/8/layout/vList2"/>
    <dgm:cxn modelId="{2373A91A-FCEA-43B1-AF38-C4854EC74F5B}" type="presParOf" srcId="{3EA99892-5DEC-41AF-8A89-11FA4822068D}" destId="{235593F5-62EF-4FA5-8E84-12343B2149EA}" srcOrd="1" destOrd="0" presId="urn:microsoft.com/office/officeart/2005/8/layout/vList2"/>
    <dgm:cxn modelId="{F846991C-9717-4E18-A0B5-0996B2B5DCBF}" type="presParOf" srcId="{3EA99892-5DEC-41AF-8A89-11FA4822068D}" destId="{6537A32C-1526-4B80-9073-86FB1F7AD2D2}" srcOrd="2" destOrd="0" presId="urn:microsoft.com/office/officeart/2005/8/layout/vList2"/>
    <dgm:cxn modelId="{0B6784A0-4D34-40F4-A0ED-2BBDDB1FB490}" type="presParOf" srcId="{3EA99892-5DEC-41AF-8A89-11FA4822068D}" destId="{CB784992-3990-4606-9183-8A96C6AC1D57}" srcOrd="3" destOrd="0" presId="urn:microsoft.com/office/officeart/2005/8/layout/vList2"/>
    <dgm:cxn modelId="{40485903-E42C-4E07-951E-B0E5417F121F}" type="presParOf" srcId="{3EA99892-5DEC-41AF-8A89-11FA4822068D}" destId="{07FECF4F-F256-47FF-A4D1-D9EC3FAA98DC}" srcOrd="4" destOrd="0" presId="urn:microsoft.com/office/officeart/2005/8/layout/vList2"/>
    <dgm:cxn modelId="{B8F219DE-E2C7-490D-BC1B-6166D6EE8609}" type="presParOf" srcId="{3EA99892-5DEC-41AF-8A89-11FA4822068D}" destId="{78E5FAB1-10A0-4C55-BF33-84A1A7E9C5C0}" srcOrd="5" destOrd="0" presId="urn:microsoft.com/office/officeart/2005/8/layout/vList2"/>
    <dgm:cxn modelId="{605CD0AE-7D67-4A05-B980-890FE7B125A8}" type="presParOf" srcId="{3EA99892-5DEC-41AF-8A89-11FA4822068D}" destId="{ECB3A2D1-938E-4C99-9641-A2A3C6398FC1}" srcOrd="6" destOrd="0" presId="urn:microsoft.com/office/officeart/2005/8/layout/vList2"/>
    <dgm:cxn modelId="{E52C6F5D-396C-4149-9202-1C581CE8605F}" type="presParOf" srcId="{3EA99892-5DEC-41AF-8A89-11FA4822068D}" destId="{475DD136-3164-4E8E-A21D-11B7DBBA71D4}" srcOrd="7" destOrd="0" presId="urn:microsoft.com/office/officeart/2005/8/layout/vList2"/>
    <dgm:cxn modelId="{7B8A65FC-032F-498C-B47E-F4CC62E6D97E}" type="presParOf" srcId="{3EA99892-5DEC-41AF-8A89-11FA4822068D}" destId="{4570EAD5-71B5-4AAB-9BF6-3E60A3497399}" srcOrd="8" destOrd="0" presId="urn:microsoft.com/office/officeart/2005/8/layout/vList2"/>
    <dgm:cxn modelId="{73FC4089-2F46-427F-B185-7B007D09D806}" type="presParOf" srcId="{3EA99892-5DEC-41AF-8A89-11FA4822068D}" destId="{036FF2D3-CB4F-4C27-ACAB-D8C585DBC8FC}" srcOrd="9" destOrd="0" presId="urn:microsoft.com/office/officeart/2005/8/layout/vList2"/>
    <dgm:cxn modelId="{2C02F08E-10E9-4EAE-BDD1-7639C88420D9}" type="presParOf" srcId="{3EA99892-5DEC-41AF-8A89-11FA4822068D}" destId="{F9398FF9-F718-4F36-B524-6A2C0D7B65DC}" srcOrd="10" destOrd="0" presId="urn:microsoft.com/office/officeart/2005/8/layout/vList2"/>
    <dgm:cxn modelId="{A40F8A94-49C3-40E1-836A-FF1B43E9C550}" type="presParOf" srcId="{3EA99892-5DEC-41AF-8A89-11FA4822068D}" destId="{1BB21625-F77A-42FC-BC02-742E30BAD290}" srcOrd="11" destOrd="0" presId="urn:microsoft.com/office/officeart/2005/8/layout/vList2"/>
    <dgm:cxn modelId="{F9AE6950-8552-4E23-8473-5696095DB834}" type="presParOf" srcId="{3EA99892-5DEC-41AF-8A89-11FA4822068D}" destId="{F9E107A1-3CAC-44A0-9371-E18AF9A0FC31}" srcOrd="12" destOrd="0" presId="urn:microsoft.com/office/officeart/2005/8/layout/vList2"/>
    <dgm:cxn modelId="{3024021C-20EC-48D0-8541-4448E9893E76}" type="presParOf" srcId="{3EA99892-5DEC-41AF-8A89-11FA4822068D}" destId="{69675199-631C-4224-82CE-8A3F23E0E02E}" srcOrd="13" destOrd="0" presId="urn:microsoft.com/office/officeart/2005/8/layout/vList2"/>
    <dgm:cxn modelId="{4BE1D8DA-951F-48B8-BF4F-C7407BB21A8B}" type="presParOf" srcId="{3EA99892-5DEC-41AF-8A89-11FA4822068D}" destId="{867FC797-0BE1-442E-BB46-D1AA2FA017E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03EB03-E3D5-4C58-9E9A-CDFF39805A9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64C4B-C290-46CB-86C5-A7CA79842017}">
      <dgm:prSet/>
      <dgm:spPr/>
      <dgm:t>
        <a:bodyPr/>
        <a:lstStyle/>
        <a:p>
          <a:r>
            <a:rPr lang="ru-RU" dirty="0" smtClean="0"/>
            <a:t>Отказ от обработки персональных данных </a:t>
          </a:r>
          <a:endParaRPr lang="ru-RU" dirty="0"/>
        </a:p>
      </dgm:t>
    </dgm:pt>
    <dgm:pt modelId="{CCC176A0-CFE1-4107-9D0C-82142DBA039C}" type="parTrans" cxnId="{F69F007F-066A-41CA-93C7-BB3993357BCF}">
      <dgm:prSet/>
      <dgm:spPr/>
      <dgm:t>
        <a:bodyPr/>
        <a:lstStyle/>
        <a:p>
          <a:endParaRPr lang="ru-RU"/>
        </a:p>
      </dgm:t>
    </dgm:pt>
    <dgm:pt modelId="{E7A99703-FE75-480A-8AD3-B273B0C30F4D}" type="sibTrans" cxnId="{F69F007F-066A-41CA-93C7-BB3993357BCF}">
      <dgm:prSet/>
      <dgm:spPr/>
      <dgm:t>
        <a:bodyPr/>
        <a:lstStyle/>
        <a:p>
          <a:endParaRPr lang="ru-RU"/>
        </a:p>
      </dgm:t>
    </dgm:pt>
    <dgm:pt modelId="{B70E667E-1273-4128-AAC6-361B951AF199}">
      <dgm:prSet/>
      <dgm:spPr/>
      <dgm:t>
        <a:bodyPr/>
        <a:lstStyle/>
        <a:p>
          <a:r>
            <a:rPr lang="ru-RU" dirty="0" smtClean="0"/>
            <a:t>Отказ от использования штрих-кодов </a:t>
          </a:r>
          <a:endParaRPr lang="ru-RU" dirty="0"/>
        </a:p>
      </dgm:t>
    </dgm:pt>
    <dgm:pt modelId="{15434973-7BE3-49B5-A2D4-F24B286A8AE0}" type="parTrans" cxnId="{DE39E91D-3C06-4283-83E9-7C8C02243D5A}">
      <dgm:prSet/>
      <dgm:spPr/>
      <dgm:t>
        <a:bodyPr/>
        <a:lstStyle/>
        <a:p>
          <a:endParaRPr lang="ru-RU"/>
        </a:p>
      </dgm:t>
    </dgm:pt>
    <dgm:pt modelId="{287B350D-AD15-485D-AE97-DE7065D2CEF3}" type="sibTrans" cxnId="{DE39E91D-3C06-4283-83E9-7C8C02243D5A}">
      <dgm:prSet/>
      <dgm:spPr/>
      <dgm:t>
        <a:bodyPr/>
        <a:lstStyle/>
        <a:p>
          <a:endParaRPr lang="ru-RU"/>
        </a:p>
      </dgm:t>
    </dgm:pt>
    <dgm:pt modelId="{F65F8716-6363-418B-B95F-C2A95F145DC3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2000" dirty="0" smtClean="0"/>
            <a:t>В РИС вносятся </a:t>
          </a:r>
          <a:r>
            <a:rPr lang="ru-RU" sz="2000" dirty="0" err="1" smtClean="0"/>
            <a:t>деперсонализированные</a:t>
          </a:r>
          <a:r>
            <a:rPr lang="ru-RU" sz="2000" dirty="0" smtClean="0"/>
            <a:t> данные участника  </a:t>
          </a:r>
          <a:endParaRPr lang="ru-RU" sz="2000" dirty="0"/>
        </a:p>
      </dgm:t>
    </dgm:pt>
    <dgm:pt modelId="{5C846DC7-DCAA-4007-A273-080BFD63C7FC}" type="parTrans" cxnId="{21D2F3D1-1A8C-45FD-BAB1-FA18E23CF058}">
      <dgm:prSet/>
      <dgm:spPr/>
      <dgm:t>
        <a:bodyPr/>
        <a:lstStyle/>
        <a:p>
          <a:endParaRPr lang="ru-RU"/>
        </a:p>
      </dgm:t>
    </dgm:pt>
    <dgm:pt modelId="{3044F630-BE5C-404F-B9F3-EAC6A329FC32}" type="sibTrans" cxnId="{21D2F3D1-1A8C-45FD-BAB1-FA18E23CF058}">
      <dgm:prSet/>
      <dgm:spPr/>
      <dgm:t>
        <a:bodyPr/>
        <a:lstStyle/>
        <a:p>
          <a:endParaRPr lang="ru-RU"/>
        </a:p>
      </dgm:t>
    </dgm:pt>
    <dgm:pt modelId="{B7F5FAB3-13B4-4C93-81C0-4EDA672ED97B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2000" dirty="0" smtClean="0"/>
            <a:t>Обработка проходит в штатном режиме</a:t>
          </a:r>
          <a:endParaRPr lang="ru-RU" sz="2000" dirty="0"/>
        </a:p>
      </dgm:t>
    </dgm:pt>
    <dgm:pt modelId="{32D30041-6800-4D11-AA3E-E936BA7A1802}" type="parTrans" cxnId="{414BFD32-1542-430C-A20A-4680CB707C8D}">
      <dgm:prSet/>
      <dgm:spPr/>
      <dgm:t>
        <a:bodyPr/>
        <a:lstStyle/>
        <a:p>
          <a:endParaRPr lang="ru-RU"/>
        </a:p>
      </dgm:t>
    </dgm:pt>
    <dgm:pt modelId="{7CD62038-46AB-4229-9102-A56EF37CF191}" type="sibTrans" cxnId="{414BFD32-1542-430C-A20A-4680CB707C8D}">
      <dgm:prSet/>
      <dgm:spPr/>
      <dgm:t>
        <a:bodyPr/>
        <a:lstStyle/>
        <a:p>
          <a:endParaRPr lang="ru-RU"/>
        </a:p>
      </dgm:t>
    </dgm:pt>
    <dgm:pt modelId="{2FA92D1D-1917-4CFC-B127-B86BD3B0F294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2000" dirty="0" smtClean="0"/>
            <a:t>ОО получает результат, на основе которого выдает аттестат . </a:t>
          </a:r>
          <a:endParaRPr lang="ru-RU" sz="2000" dirty="0"/>
        </a:p>
      </dgm:t>
    </dgm:pt>
    <dgm:pt modelId="{8484F2AC-DA5D-4FDC-9F3A-8247BBB6CAA0}" type="parTrans" cxnId="{9300E01F-8C0B-4A29-95E1-B6D88EB3B8D5}">
      <dgm:prSet/>
      <dgm:spPr/>
      <dgm:t>
        <a:bodyPr/>
        <a:lstStyle/>
        <a:p>
          <a:endParaRPr lang="ru-RU"/>
        </a:p>
      </dgm:t>
    </dgm:pt>
    <dgm:pt modelId="{E8E0F883-7A18-42D6-B92E-0E4B01DFF6CB}" type="sibTrans" cxnId="{9300E01F-8C0B-4A29-95E1-B6D88EB3B8D5}">
      <dgm:prSet/>
      <dgm:spPr/>
      <dgm:t>
        <a:bodyPr/>
        <a:lstStyle/>
        <a:p>
          <a:endParaRPr lang="ru-RU"/>
        </a:p>
      </dgm:t>
    </dgm:pt>
    <dgm:pt modelId="{1BB75C9A-DAFE-4E82-9E7A-CC4BEB474F2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2000" dirty="0" smtClean="0"/>
            <a:t> НО! данные в ФИС ГИА и приема об участнике  отсутствуют</a:t>
          </a:r>
          <a:endParaRPr lang="ru-RU" sz="2000" dirty="0"/>
        </a:p>
      </dgm:t>
    </dgm:pt>
    <dgm:pt modelId="{E6ECCCB0-163D-4623-9439-C4A7DD95DA27}" type="parTrans" cxnId="{E7855416-441E-4B95-B394-246BFA987D33}">
      <dgm:prSet/>
      <dgm:spPr/>
      <dgm:t>
        <a:bodyPr/>
        <a:lstStyle/>
        <a:p>
          <a:endParaRPr lang="ru-RU"/>
        </a:p>
      </dgm:t>
    </dgm:pt>
    <dgm:pt modelId="{BBD5C015-69D0-4535-AA57-8383D491A760}" type="sibTrans" cxnId="{E7855416-441E-4B95-B394-246BFA987D33}">
      <dgm:prSet/>
      <dgm:spPr/>
      <dgm:t>
        <a:bodyPr/>
        <a:lstStyle/>
        <a:p>
          <a:endParaRPr lang="ru-RU"/>
        </a:p>
      </dgm:t>
    </dgm:pt>
    <dgm:pt modelId="{E993682F-DFF3-4E8A-B413-7EF05103BBCA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ГЭК принимает решение о допуске к ГИА без внесения данных в РИС и ФИС</a:t>
          </a:r>
          <a:endParaRPr lang="ru-RU" dirty="0"/>
        </a:p>
      </dgm:t>
    </dgm:pt>
    <dgm:pt modelId="{2736B381-6B49-47DF-B6A6-0797E02EF0D3}" type="parTrans" cxnId="{A1A2F3F7-7D14-41C9-8D5F-2A150D5F1853}">
      <dgm:prSet/>
      <dgm:spPr/>
      <dgm:t>
        <a:bodyPr/>
        <a:lstStyle/>
        <a:p>
          <a:endParaRPr lang="ru-RU"/>
        </a:p>
      </dgm:t>
    </dgm:pt>
    <dgm:pt modelId="{98B06610-9B94-497C-9E2A-E0E6075C9FB2}" type="sibTrans" cxnId="{A1A2F3F7-7D14-41C9-8D5F-2A150D5F1853}">
      <dgm:prSet/>
      <dgm:spPr/>
      <dgm:t>
        <a:bodyPr/>
        <a:lstStyle/>
        <a:p>
          <a:endParaRPr lang="ru-RU"/>
        </a:p>
      </dgm:t>
    </dgm:pt>
    <dgm:pt modelId="{673B3F34-A7B9-4AFD-9D70-9D2FBEF47FCC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Обе части работы участника проверяется ПК в ручном режиме </a:t>
          </a:r>
          <a:endParaRPr lang="ru-RU" dirty="0"/>
        </a:p>
      </dgm:t>
    </dgm:pt>
    <dgm:pt modelId="{C2CDAAB9-11A1-4412-B29F-974DC9114929}" type="parTrans" cxnId="{BDEFD66F-28AF-4055-9313-11B1BB3BD2BD}">
      <dgm:prSet/>
      <dgm:spPr/>
      <dgm:t>
        <a:bodyPr/>
        <a:lstStyle/>
        <a:p>
          <a:endParaRPr lang="ru-RU"/>
        </a:p>
      </dgm:t>
    </dgm:pt>
    <dgm:pt modelId="{29F2CAEB-5557-43F3-8870-3A8067400B6F}" type="sibTrans" cxnId="{BDEFD66F-28AF-4055-9313-11B1BB3BD2BD}">
      <dgm:prSet/>
      <dgm:spPr/>
      <dgm:t>
        <a:bodyPr/>
        <a:lstStyle/>
        <a:p>
          <a:endParaRPr lang="ru-RU"/>
        </a:p>
      </dgm:t>
    </dgm:pt>
    <dgm:pt modelId="{70C94869-48D5-4789-94DB-F5DC24E1F779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ОО получает результат, на основе которого выдает аттестат . </a:t>
          </a:r>
          <a:endParaRPr lang="ru-RU" dirty="0"/>
        </a:p>
      </dgm:t>
    </dgm:pt>
    <dgm:pt modelId="{0C2EBE6F-CDC7-4DE2-AF3F-D38AF20552C3}" type="parTrans" cxnId="{1956AB96-5DBA-4448-9AFC-92A62CD51F5C}">
      <dgm:prSet/>
      <dgm:spPr/>
      <dgm:t>
        <a:bodyPr/>
        <a:lstStyle/>
        <a:p>
          <a:endParaRPr lang="ru-RU"/>
        </a:p>
      </dgm:t>
    </dgm:pt>
    <dgm:pt modelId="{646D9A21-5CB0-4E8C-97B7-029FE8AF2518}" type="sibTrans" cxnId="{1956AB96-5DBA-4448-9AFC-92A62CD51F5C}">
      <dgm:prSet/>
      <dgm:spPr/>
      <dgm:t>
        <a:bodyPr/>
        <a:lstStyle/>
        <a:p>
          <a:endParaRPr lang="ru-RU"/>
        </a:p>
      </dgm:t>
    </dgm:pt>
    <dgm:pt modelId="{342D0830-39BC-47AE-9CC1-F3BFE35E387C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НО! данные в ФИС ГИА и приема об участнике  отсутствуют</a:t>
          </a:r>
          <a:endParaRPr lang="ru-RU" dirty="0"/>
        </a:p>
      </dgm:t>
    </dgm:pt>
    <dgm:pt modelId="{16D27EE4-AD9E-49FF-A6F4-50532BA86B3B}" type="parTrans" cxnId="{788333AC-0956-4532-B27E-834FB07FECD2}">
      <dgm:prSet/>
      <dgm:spPr/>
      <dgm:t>
        <a:bodyPr/>
        <a:lstStyle/>
        <a:p>
          <a:endParaRPr lang="ru-RU"/>
        </a:p>
      </dgm:t>
    </dgm:pt>
    <dgm:pt modelId="{3A523AFA-1E8D-4976-8DBA-321ACCDB3666}" type="sibTrans" cxnId="{788333AC-0956-4532-B27E-834FB07FECD2}">
      <dgm:prSet/>
      <dgm:spPr/>
      <dgm:t>
        <a:bodyPr/>
        <a:lstStyle/>
        <a:p>
          <a:endParaRPr lang="ru-RU"/>
        </a:p>
      </dgm:t>
    </dgm:pt>
    <dgm:pt modelId="{6C958EE6-D9BF-4119-87F7-7649C08ACBB5}" type="pres">
      <dgm:prSet presAssocID="{E003EB03-E3D5-4C58-9E9A-CDFF39805A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E73070-5328-45DF-8F7C-60592872D411}" type="pres">
      <dgm:prSet presAssocID="{05664C4B-C290-46CB-86C5-A7CA79842017}" presName="linNode" presStyleCnt="0"/>
      <dgm:spPr/>
    </dgm:pt>
    <dgm:pt modelId="{48AB5DCE-804B-4790-84A6-7EACA6BF4FCB}" type="pres">
      <dgm:prSet presAssocID="{05664C4B-C290-46CB-86C5-A7CA79842017}" presName="parentShp" presStyleLbl="node1" presStyleIdx="0" presStyleCnt="2" custScaleX="69423" custScaleY="271585" custLinFactNeighborX="-7142" custLinFactNeighborY="3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31D2F-E33E-447F-BB4D-07B935DC4F47}" type="pres">
      <dgm:prSet presAssocID="{05664C4B-C290-46CB-86C5-A7CA79842017}" presName="childShp" presStyleLbl="bgAccFollowNode1" presStyleIdx="0" presStyleCnt="2" custScaleX="115923" custScaleY="196845" custLinFactNeighborX="6793" custLinFactNeighborY="-5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3EF8A-3D3E-45F8-8DB2-16C646225222}" type="pres">
      <dgm:prSet presAssocID="{E7A99703-FE75-480A-8AD3-B273B0C30F4D}" presName="spacing" presStyleCnt="0"/>
      <dgm:spPr/>
    </dgm:pt>
    <dgm:pt modelId="{98397C9C-0143-4ADF-A525-D4731F1BB5B3}" type="pres">
      <dgm:prSet presAssocID="{B70E667E-1273-4128-AAC6-361B951AF199}" presName="linNode" presStyleCnt="0"/>
      <dgm:spPr/>
    </dgm:pt>
    <dgm:pt modelId="{1BC2D7F3-DB30-4D54-A850-607035929F6F}" type="pres">
      <dgm:prSet presAssocID="{B70E667E-1273-4128-AAC6-361B951AF199}" presName="parentShp" presStyleLbl="node1" presStyleIdx="1" presStyleCnt="2" custScaleX="67142" custScaleY="156973" custLinFactNeighborX="-10464" custLinFactNeighborY="-14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D331A-94D3-4A2D-A205-BF39F1C7589B}" type="pres">
      <dgm:prSet presAssocID="{B70E667E-1273-4128-AAC6-361B951AF199}" presName="childShp" presStyleLbl="bgAccFollowNode1" presStyleIdx="1" presStyleCnt="2" custScaleX="111945" custScaleY="253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55416-441E-4B95-B394-246BFA987D33}" srcId="{05664C4B-C290-46CB-86C5-A7CA79842017}" destId="{1BB75C9A-DAFE-4E82-9E7A-CC4BEB474F28}" srcOrd="3" destOrd="0" parTransId="{E6ECCCB0-163D-4623-9439-C4A7DD95DA27}" sibTransId="{BBD5C015-69D0-4535-AA57-8383D491A760}"/>
    <dgm:cxn modelId="{9B93A85C-6D49-4435-A30C-4D9A8ECDE0CA}" type="presOf" srcId="{05664C4B-C290-46CB-86C5-A7CA79842017}" destId="{48AB5DCE-804B-4790-84A6-7EACA6BF4FCB}" srcOrd="0" destOrd="0" presId="urn:microsoft.com/office/officeart/2005/8/layout/vList6"/>
    <dgm:cxn modelId="{0EA95935-435F-466F-946C-07A165E4517D}" type="presOf" srcId="{B7F5FAB3-13B4-4C93-81C0-4EDA672ED97B}" destId="{7DC31D2F-E33E-447F-BB4D-07B935DC4F47}" srcOrd="0" destOrd="1" presId="urn:microsoft.com/office/officeart/2005/8/layout/vList6"/>
    <dgm:cxn modelId="{414BFD32-1542-430C-A20A-4680CB707C8D}" srcId="{05664C4B-C290-46CB-86C5-A7CA79842017}" destId="{B7F5FAB3-13B4-4C93-81C0-4EDA672ED97B}" srcOrd="1" destOrd="0" parTransId="{32D30041-6800-4D11-AA3E-E936BA7A1802}" sibTransId="{7CD62038-46AB-4229-9102-A56EF37CF191}"/>
    <dgm:cxn modelId="{2D563257-DEED-40F1-B80D-696CD1318EF3}" type="presOf" srcId="{2FA92D1D-1917-4CFC-B127-B86BD3B0F294}" destId="{7DC31D2F-E33E-447F-BB4D-07B935DC4F47}" srcOrd="0" destOrd="2" presId="urn:microsoft.com/office/officeart/2005/8/layout/vList6"/>
    <dgm:cxn modelId="{89FEA11D-43B2-483A-A73D-10FB9E11AA33}" type="presOf" srcId="{342D0830-39BC-47AE-9CC1-F3BFE35E387C}" destId="{389D331A-94D3-4A2D-A205-BF39F1C7589B}" srcOrd="0" destOrd="3" presId="urn:microsoft.com/office/officeart/2005/8/layout/vList6"/>
    <dgm:cxn modelId="{788333AC-0956-4532-B27E-834FB07FECD2}" srcId="{B70E667E-1273-4128-AAC6-361B951AF199}" destId="{342D0830-39BC-47AE-9CC1-F3BFE35E387C}" srcOrd="3" destOrd="0" parTransId="{16D27EE4-AD9E-49FF-A6F4-50532BA86B3B}" sibTransId="{3A523AFA-1E8D-4976-8DBA-321ACCDB3666}"/>
    <dgm:cxn modelId="{242C33EC-7B01-4CB7-807F-0C132D322A25}" type="presOf" srcId="{E993682F-DFF3-4E8A-B413-7EF05103BBCA}" destId="{389D331A-94D3-4A2D-A205-BF39F1C7589B}" srcOrd="0" destOrd="0" presId="urn:microsoft.com/office/officeart/2005/8/layout/vList6"/>
    <dgm:cxn modelId="{60C2F54A-580C-435F-BE7C-9F90F7522B06}" type="presOf" srcId="{F65F8716-6363-418B-B95F-C2A95F145DC3}" destId="{7DC31D2F-E33E-447F-BB4D-07B935DC4F47}" srcOrd="0" destOrd="0" presId="urn:microsoft.com/office/officeart/2005/8/layout/vList6"/>
    <dgm:cxn modelId="{99335662-FF76-4A50-B240-84A8514BC2AA}" type="presOf" srcId="{1BB75C9A-DAFE-4E82-9E7A-CC4BEB474F28}" destId="{7DC31D2F-E33E-447F-BB4D-07B935DC4F47}" srcOrd="0" destOrd="3" presId="urn:microsoft.com/office/officeart/2005/8/layout/vList6"/>
    <dgm:cxn modelId="{A1A2F3F7-7D14-41C9-8D5F-2A150D5F1853}" srcId="{B70E667E-1273-4128-AAC6-361B951AF199}" destId="{E993682F-DFF3-4E8A-B413-7EF05103BBCA}" srcOrd="0" destOrd="0" parTransId="{2736B381-6B49-47DF-B6A6-0797E02EF0D3}" sibTransId="{98B06610-9B94-497C-9E2A-E0E6075C9FB2}"/>
    <dgm:cxn modelId="{EE242666-8F76-41FD-9FEE-B50E11FFE193}" type="presOf" srcId="{B70E667E-1273-4128-AAC6-361B951AF199}" destId="{1BC2D7F3-DB30-4D54-A850-607035929F6F}" srcOrd="0" destOrd="0" presId="urn:microsoft.com/office/officeart/2005/8/layout/vList6"/>
    <dgm:cxn modelId="{BDEFD66F-28AF-4055-9313-11B1BB3BD2BD}" srcId="{B70E667E-1273-4128-AAC6-361B951AF199}" destId="{673B3F34-A7B9-4AFD-9D70-9D2FBEF47FCC}" srcOrd="1" destOrd="0" parTransId="{C2CDAAB9-11A1-4412-B29F-974DC9114929}" sibTransId="{29F2CAEB-5557-43F3-8870-3A8067400B6F}"/>
    <dgm:cxn modelId="{AC4FF018-4611-498B-89C7-4567E8719453}" type="presOf" srcId="{E003EB03-E3D5-4C58-9E9A-CDFF39805A99}" destId="{6C958EE6-D9BF-4119-87F7-7649C08ACBB5}" srcOrd="0" destOrd="0" presId="urn:microsoft.com/office/officeart/2005/8/layout/vList6"/>
    <dgm:cxn modelId="{DE39E91D-3C06-4283-83E9-7C8C02243D5A}" srcId="{E003EB03-E3D5-4C58-9E9A-CDFF39805A99}" destId="{B70E667E-1273-4128-AAC6-361B951AF199}" srcOrd="1" destOrd="0" parTransId="{15434973-7BE3-49B5-A2D4-F24B286A8AE0}" sibTransId="{287B350D-AD15-485D-AE97-DE7065D2CEF3}"/>
    <dgm:cxn modelId="{AC151800-A52D-465E-B458-F60DCF727DCC}" type="presOf" srcId="{673B3F34-A7B9-4AFD-9D70-9D2FBEF47FCC}" destId="{389D331A-94D3-4A2D-A205-BF39F1C7589B}" srcOrd="0" destOrd="1" presId="urn:microsoft.com/office/officeart/2005/8/layout/vList6"/>
    <dgm:cxn modelId="{1956AB96-5DBA-4448-9AFC-92A62CD51F5C}" srcId="{B70E667E-1273-4128-AAC6-361B951AF199}" destId="{70C94869-48D5-4789-94DB-F5DC24E1F779}" srcOrd="2" destOrd="0" parTransId="{0C2EBE6F-CDC7-4DE2-AF3F-D38AF20552C3}" sibTransId="{646D9A21-5CB0-4E8C-97B7-029FE8AF2518}"/>
    <dgm:cxn modelId="{BA98DA6C-99C1-4457-880E-68D5FDCB34B7}" type="presOf" srcId="{70C94869-48D5-4789-94DB-F5DC24E1F779}" destId="{389D331A-94D3-4A2D-A205-BF39F1C7589B}" srcOrd="0" destOrd="2" presId="urn:microsoft.com/office/officeart/2005/8/layout/vList6"/>
    <dgm:cxn modelId="{9300E01F-8C0B-4A29-95E1-B6D88EB3B8D5}" srcId="{05664C4B-C290-46CB-86C5-A7CA79842017}" destId="{2FA92D1D-1917-4CFC-B127-B86BD3B0F294}" srcOrd="2" destOrd="0" parTransId="{8484F2AC-DA5D-4FDC-9F3A-8247BBB6CAA0}" sibTransId="{E8E0F883-7A18-42D6-B92E-0E4B01DFF6CB}"/>
    <dgm:cxn modelId="{21D2F3D1-1A8C-45FD-BAB1-FA18E23CF058}" srcId="{05664C4B-C290-46CB-86C5-A7CA79842017}" destId="{F65F8716-6363-418B-B95F-C2A95F145DC3}" srcOrd="0" destOrd="0" parTransId="{5C846DC7-DCAA-4007-A273-080BFD63C7FC}" sibTransId="{3044F630-BE5C-404F-B9F3-EAC6A329FC32}"/>
    <dgm:cxn modelId="{F69F007F-066A-41CA-93C7-BB3993357BCF}" srcId="{E003EB03-E3D5-4C58-9E9A-CDFF39805A99}" destId="{05664C4B-C290-46CB-86C5-A7CA79842017}" srcOrd="0" destOrd="0" parTransId="{CCC176A0-CFE1-4107-9D0C-82142DBA039C}" sibTransId="{E7A99703-FE75-480A-8AD3-B273B0C30F4D}"/>
    <dgm:cxn modelId="{4E138049-C7AB-40C3-AB3E-B0663D55CEC5}" type="presParOf" srcId="{6C958EE6-D9BF-4119-87F7-7649C08ACBB5}" destId="{00E73070-5328-45DF-8F7C-60592872D411}" srcOrd="0" destOrd="0" presId="urn:microsoft.com/office/officeart/2005/8/layout/vList6"/>
    <dgm:cxn modelId="{88963C43-6098-4116-8222-6F65B3B692B7}" type="presParOf" srcId="{00E73070-5328-45DF-8F7C-60592872D411}" destId="{48AB5DCE-804B-4790-84A6-7EACA6BF4FCB}" srcOrd="0" destOrd="0" presId="urn:microsoft.com/office/officeart/2005/8/layout/vList6"/>
    <dgm:cxn modelId="{016FB3B2-13FB-487E-868E-AC14460FAD6D}" type="presParOf" srcId="{00E73070-5328-45DF-8F7C-60592872D411}" destId="{7DC31D2F-E33E-447F-BB4D-07B935DC4F47}" srcOrd="1" destOrd="0" presId="urn:microsoft.com/office/officeart/2005/8/layout/vList6"/>
    <dgm:cxn modelId="{81AD3805-F332-480C-8A29-354F828EA842}" type="presParOf" srcId="{6C958EE6-D9BF-4119-87F7-7649C08ACBB5}" destId="{58F3EF8A-3D3E-45F8-8DB2-16C646225222}" srcOrd="1" destOrd="0" presId="urn:microsoft.com/office/officeart/2005/8/layout/vList6"/>
    <dgm:cxn modelId="{7F04B8AD-036E-4551-972C-1DB6CC27CCAA}" type="presParOf" srcId="{6C958EE6-D9BF-4119-87F7-7649C08ACBB5}" destId="{98397C9C-0143-4ADF-A525-D4731F1BB5B3}" srcOrd="2" destOrd="0" presId="urn:microsoft.com/office/officeart/2005/8/layout/vList6"/>
    <dgm:cxn modelId="{65A496F6-7B93-42ED-BCFA-9752475B1752}" type="presParOf" srcId="{98397C9C-0143-4ADF-A525-D4731F1BB5B3}" destId="{1BC2D7F3-DB30-4D54-A850-607035929F6F}" srcOrd="0" destOrd="0" presId="urn:microsoft.com/office/officeart/2005/8/layout/vList6"/>
    <dgm:cxn modelId="{AA035DC3-A986-447E-89F7-F4D71A028D24}" type="presParOf" srcId="{98397C9C-0143-4ADF-A525-D4731F1BB5B3}" destId="{389D331A-94D3-4A2D-A205-BF39F1C758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D3EC0-E448-4D56-A719-A33472CC939E}">
      <dsp:nvSpPr>
        <dsp:cNvPr id="0" name=""/>
        <dsp:cNvSpPr/>
      </dsp:nvSpPr>
      <dsp:spPr>
        <a:xfrm>
          <a:off x="7113016" y="3902359"/>
          <a:ext cx="510583" cy="466000"/>
        </a:xfrm>
        <a:custGeom>
          <a:avLst/>
          <a:gdLst/>
          <a:ahLst/>
          <a:cxnLst/>
          <a:rect l="0" t="0" r="0" b="0"/>
          <a:pathLst>
            <a:path>
              <a:moveTo>
                <a:pt x="510583" y="0"/>
              </a:moveTo>
              <a:lnTo>
                <a:pt x="510583" y="311958"/>
              </a:lnTo>
              <a:lnTo>
                <a:pt x="0" y="311958"/>
              </a:lnTo>
              <a:lnTo>
                <a:pt x="0" y="4660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B114A-BE29-43BC-B954-1F5E0D753152}">
      <dsp:nvSpPr>
        <dsp:cNvPr id="0" name=""/>
        <dsp:cNvSpPr/>
      </dsp:nvSpPr>
      <dsp:spPr>
        <a:xfrm>
          <a:off x="7577880" y="2362871"/>
          <a:ext cx="91440" cy="483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36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23E17-6537-4F69-9172-9BE05B2E4B8F}">
      <dsp:nvSpPr>
        <dsp:cNvPr id="0" name=""/>
        <dsp:cNvSpPr/>
      </dsp:nvSpPr>
      <dsp:spPr>
        <a:xfrm>
          <a:off x="4714097" y="823382"/>
          <a:ext cx="2909502" cy="48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560"/>
              </a:lnTo>
              <a:lnTo>
                <a:pt x="2909502" y="329560"/>
              </a:lnTo>
              <a:lnTo>
                <a:pt x="2909502" y="4836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45725-5466-47D0-9AC6-5E4FA7B313BD}">
      <dsp:nvSpPr>
        <dsp:cNvPr id="0" name=""/>
        <dsp:cNvSpPr/>
      </dsp:nvSpPr>
      <dsp:spPr>
        <a:xfrm>
          <a:off x="2702672" y="2362871"/>
          <a:ext cx="91440" cy="483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36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CD353-66D1-4855-9E5B-6804B39578C8}">
      <dsp:nvSpPr>
        <dsp:cNvPr id="0" name=""/>
        <dsp:cNvSpPr/>
      </dsp:nvSpPr>
      <dsp:spPr>
        <a:xfrm>
          <a:off x="2748392" y="823382"/>
          <a:ext cx="1965705" cy="483601"/>
        </a:xfrm>
        <a:custGeom>
          <a:avLst/>
          <a:gdLst/>
          <a:ahLst/>
          <a:cxnLst/>
          <a:rect l="0" t="0" r="0" b="0"/>
          <a:pathLst>
            <a:path>
              <a:moveTo>
                <a:pt x="1965705" y="0"/>
              </a:moveTo>
              <a:lnTo>
                <a:pt x="1965705" y="329560"/>
              </a:lnTo>
              <a:lnTo>
                <a:pt x="0" y="329560"/>
              </a:lnTo>
              <a:lnTo>
                <a:pt x="0" y="4836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5EBB5-B223-4F9D-8989-2E1A738BD680}">
      <dsp:nvSpPr>
        <dsp:cNvPr id="0" name=""/>
        <dsp:cNvSpPr/>
      </dsp:nvSpPr>
      <dsp:spPr>
        <a:xfrm>
          <a:off x="1269603" y="34201"/>
          <a:ext cx="6888989" cy="78918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7B17B-B34A-43A3-96E8-56D0A7D9E86F}">
      <dsp:nvSpPr>
        <dsp:cNvPr id="0" name=""/>
        <dsp:cNvSpPr/>
      </dsp:nvSpPr>
      <dsp:spPr>
        <a:xfrm>
          <a:off x="1454360" y="209721"/>
          <a:ext cx="6888989" cy="78918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Форма ГИА</a:t>
          </a:r>
          <a:endParaRPr lang="ru-RU" sz="3600" kern="1200" dirty="0"/>
        </a:p>
      </dsp:txBody>
      <dsp:txXfrm>
        <a:off x="1477474" y="232835"/>
        <a:ext cx="6842761" cy="742952"/>
      </dsp:txXfrm>
    </dsp:sp>
    <dsp:sp modelId="{68AF4B38-160D-4C79-827D-70D35BCDAF50}">
      <dsp:nvSpPr>
        <dsp:cNvPr id="0" name=""/>
        <dsp:cNvSpPr/>
      </dsp:nvSpPr>
      <dsp:spPr>
        <a:xfrm>
          <a:off x="973188" y="1306984"/>
          <a:ext cx="3550407" cy="10558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9CC83-B027-4C30-BA01-8E66F2021F8F}">
      <dsp:nvSpPr>
        <dsp:cNvPr id="0" name=""/>
        <dsp:cNvSpPr/>
      </dsp:nvSpPr>
      <dsp:spPr>
        <a:xfrm>
          <a:off x="1157945" y="1482503"/>
          <a:ext cx="3550407" cy="105588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ЕГЭ/ОГЭ</a:t>
          </a:r>
          <a:endParaRPr lang="ru-RU" sz="3600" kern="1200" dirty="0"/>
        </a:p>
      </dsp:txBody>
      <dsp:txXfrm>
        <a:off x="1188871" y="1513429"/>
        <a:ext cx="3488555" cy="994035"/>
      </dsp:txXfrm>
    </dsp:sp>
    <dsp:sp modelId="{C5A3B620-9632-41F0-B3FC-8C558EED3243}">
      <dsp:nvSpPr>
        <dsp:cNvPr id="0" name=""/>
        <dsp:cNvSpPr/>
      </dsp:nvSpPr>
      <dsp:spPr>
        <a:xfrm>
          <a:off x="4025" y="2846472"/>
          <a:ext cx="5488733" cy="10558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4F725-06D8-41F7-BA16-3A1C4A214215}">
      <dsp:nvSpPr>
        <dsp:cNvPr id="0" name=""/>
        <dsp:cNvSpPr/>
      </dsp:nvSpPr>
      <dsp:spPr>
        <a:xfrm>
          <a:off x="188782" y="3021992"/>
          <a:ext cx="5488733" cy="105588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проводится с использованием контрольных измерительных материалов (КИМ), представляющих собой комплексы заданий стандартизированной формы</a:t>
          </a:r>
        </a:p>
      </dsp:txBody>
      <dsp:txXfrm>
        <a:off x="219708" y="3052918"/>
        <a:ext cx="5426881" cy="994035"/>
      </dsp:txXfrm>
    </dsp:sp>
    <dsp:sp modelId="{60C38166-3FD9-47E7-A4BC-912B970793AA}">
      <dsp:nvSpPr>
        <dsp:cNvPr id="0" name=""/>
        <dsp:cNvSpPr/>
      </dsp:nvSpPr>
      <dsp:spPr>
        <a:xfrm>
          <a:off x="6792193" y="1306984"/>
          <a:ext cx="1662814" cy="10558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0AF1C-3243-4A89-B938-4418DD21AE71}">
      <dsp:nvSpPr>
        <dsp:cNvPr id="0" name=""/>
        <dsp:cNvSpPr/>
      </dsp:nvSpPr>
      <dsp:spPr>
        <a:xfrm>
          <a:off x="6976950" y="1482503"/>
          <a:ext cx="1662814" cy="105588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ГВЭ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7007876" y="1513429"/>
        <a:ext cx="1600962" cy="994035"/>
      </dsp:txXfrm>
    </dsp:sp>
    <dsp:sp modelId="{2B537740-80B0-49D3-9B0A-98918986EB58}">
      <dsp:nvSpPr>
        <dsp:cNvPr id="0" name=""/>
        <dsp:cNvSpPr/>
      </dsp:nvSpPr>
      <dsp:spPr>
        <a:xfrm>
          <a:off x="5862273" y="2846472"/>
          <a:ext cx="3522655" cy="10558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57CDA-1673-427A-B851-3AD5950847DB}">
      <dsp:nvSpPr>
        <dsp:cNvPr id="0" name=""/>
        <dsp:cNvSpPr/>
      </dsp:nvSpPr>
      <dsp:spPr>
        <a:xfrm>
          <a:off x="6047030" y="3021992"/>
          <a:ext cx="3522655" cy="105588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проводится с использованием текстов, тем, заданий, билетов</a:t>
          </a:r>
          <a:endParaRPr lang="ru-RU" sz="1700" kern="1200" dirty="0"/>
        </a:p>
      </dsp:txBody>
      <dsp:txXfrm>
        <a:off x="6077956" y="3052918"/>
        <a:ext cx="3460803" cy="994035"/>
      </dsp:txXfrm>
    </dsp:sp>
    <dsp:sp modelId="{C125641D-066E-494F-86D8-997FE5D39FF1}">
      <dsp:nvSpPr>
        <dsp:cNvPr id="0" name=""/>
        <dsp:cNvSpPr/>
      </dsp:nvSpPr>
      <dsp:spPr>
        <a:xfrm>
          <a:off x="4643263" y="4368360"/>
          <a:ext cx="4939505" cy="147437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AFA36-2BF7-467C-8D04-EE49A0DA19B0}">
      <dsp:nvSpPr>
        <dsp:cNvPr id="0" name=""/>
        <dsp:cNvSpPr/>
      </dsp:nvSpPr>
      <dsp:spPr>
        <a:xfrm>
          <a:off x="4828021" y="4543879"/>
          <a:ext cx="4939505" cy="147437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- </a:t>
          </a:r>
          <a:r>
            <a:rPr lang="ru-RU" sz="1100" kern="1200" dirty="0" smtClean="0">
              <a:solidFill>
                <a:srgbClr val="002060"/>
              </a:solidFill>
            </a:rPr>
            <a:t>обучающиеся в специальных учебно-воспитательных учреждениях закрытого типа, а также в учреждениях, исполняющих наказание в виде лишения свободы;</a:t>
          </a:r>
        </a:p>
        <a:p>
          <a:pPr lvl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</a:rPr>
            <a:t>- обучающиеся с ограниченными возможностями здоровья;</a:t>
          </a:r>
        </a:p>
        <a:p>
          <a:pPr lvl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</a:rPr>
            <a:t>- экстерны с ограниченными возможностями здоровья;</a:t>
          </a:r>
        </a:p>
        <a:p>
          <a:pPr lvl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</a:rPr>
            <a:t>- обучающиеся – детей-инвалидов и инвалидов;</a:t>
          </a:r>
        </a:p>
        <a:p>
          <a:pPr lvl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</a:rPr>
            <a:t>- экстерны– детей-инвалидов и инвалидов.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4871204" y="4587062"/>
        <a:ext cx="4853139" cy="1388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38ED2-2307-4D7E-AB92-EA88C1258AD0}">
      <dsp:nvSpPr>
        <dsp:cNvPr id="0" name=""/>
        <dsp:cNvSpPr/>
      </dsp:nvSpPr>
      <dsp:spPr>
        <a:xfrm>
          <a:off x="0" y="0"/>
          <a:ext cx="3831547" cy="3105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слепые </a:t>
          </a:r>
          <a:endParaRPr lang="ru-RU" sz="12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15162" y="15162"/>
        <a:ext cx="3801223" cy="280270"/>
      </dsp:txXfrm>
    </dsp:sp>
    <dsp:sp modelId="{6537A32C-1526-4B80-9073-86FB1F7AD2D2}">
      <dsp:nvSpPr>
        <dsp:cNvPr id="0" name=""/>
        <dsp:cNvSpPr/>
      </dsp:nvSpPr>
      <dsp:spPr>
        <a:xfrm>
          <a:off x="0" y="363721"/>
          <a:ext cx="3831547" cy="3230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слабовидящие и </a:t>
          </a:r>
          <a:r>
            <a:rPr lang="ru-RU" sz="1200" b="1" kern="1200" dirty="0" err="1" smtClean="0">
              <a:solidFill>
                <a:srgbClr val="2E3192"/>
              </a:solidFill>
              <a:latin typeface="Cambria" panose="02040503050406030204" pitchFamily="18" charset="0"/>
            </a:rPr>
            <a:t>поздноослепшие</a:t>
          </a:r>
          <a:r>
            <a:rPr lang="ru-RU" sz="12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 </a:t>
          </a:r>
          <a:endParaRPr lang="ru-RU" sz="12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15770" y="379491"/>
        <a:ext cx="3800007" cy="291511"/>
      </dsp:txXfrm>
    </dsp:sp>
    <dsp:sp modelId="{07FECF4F-F256-47FF-A4D1-D9EC3FAA98DC}">
      <dsp:nvSpPr>
        <dsp:cNvPr id="0" name=""/>
        <dsp:cNvSpPr/>
      </dsp:nvSpPr>
      <dsp:spPr>
        <a:xfrm>
          <a:off x="0" y="758089"/>
          <a:ext cx="3831547" cy="1505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глухие, позднооглохшие, слабослышащие</a:t>
          </a:r>
          <a:endParaRPr lang="ru-RU" sz="12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7351" y="765440"/>
        <a:ext cx="3816845" cy="135887"/>
      </dsp:txXfrm>
    </dsp:sp>
    <dsp:sp modelId="{ECB3A2D1-938E-4C99-9641-A2A3C6398FC1}">
      <dsp:nvSpPr>
        <dsp:cNvPr id="0" name=""/>
        <dsp:cNvSpPr/>
      </dsp:nvSpPr>
      <dsp:spPr>
        <a:xfrm>
          <a:off x="0" y="1016268"/>
          <a:ext cx="3831547" cy="1636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задержкой психического развития</a:t>
          </a:r>
          <a:endParaRPr lang="ru-RU" sz="12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7989" y="1024257"/>
        <a:ext cx="3815569" cy="147687"/>
      </dsp:txXfrm>
    </dsp:sp>
    <dsp:sp modelId="{4570EAD5-71B5-4AAB-9BF6-3E60A3497399}">
      <dsp:nvSpPr>
        <dsp:cNvPr id="0" name=""/>
        <dsp:cNvSpPr/>
      </dsp:nvSpPr>
      <dsp:spPr>
        <a:xfrm>
          <a:off x="0" y="1254814"/>
          <a:ext cx="3831547" cy="177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тяжелыми нарушениями речи</a:t>
          </a:r>
          <a:endParaRPr lang="ru-RU" sz="12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8652" y="1263466"/>
        <a:ext cx="3814243" cy="159936"/>
      </dsp:txXfrm>
    </dsp:sp>
    <dsp:sp modelId="{F9398FF9-F718-4F36-B524-6A2C0D7B65DC}">
      <dsp:nvSpPr>
        <dsp:cNvPr id="0" name=""/>
        <dsp:cNvSpPr/>
      </dsp:nvSpPr>
      <dsp:spPr>
        <a:xfrm>
          <a:off x="0" y="1506935"/>
          <a:ext cx="3831547" cy="4096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обучающиеся, не владеющие рельефно-точечным шрифтом Брайля </a:t>
          </a:r>
          <a:endParaRPr lang="ru-RU" sz="12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19998" y="1526933"/>
        <a:ext cx="3791551" cy="369666"/>
      </dsp:txXfrm>
    </dsp:sp>
    <dsp:sp modelId="{F9E107A1-3CAC-44A0-9371-E18AF9A0FC31}">
      <dsp:nvSpPr>
        <dsp:cNvPr id="0" name=""/>
        <dsp:cNvSpPr/>
      </dsp:nvSpPr>
      <dsp:spPr>
        <a:xfrm>
          <a:off x="0" y="1991477"/>
          <a:ext cx="3831547" cy="4689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обучающиеся с нарушениями опорно-двигательного аппарата</a:t>
          </a:r>
          <a:endParaRPr lang="ru-RU" sz="12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22890" y="2014367"/>
        <a:ext cx="3785767" cy="423133"/>
      </dsp:txXfrm>
    </dsp:sp>
    <dsp:sp modelId="{867FC797-0BE1-442E-BB46-D1AA2FA017E4}">
      <dsp:nvSpPr>
        <dsp:cNvPr id="0" name=""/>
        <dsp:cNvSpPr/>
      </dsp:nvSpPr>
      <dsp:spPr>
        <a:xfrm>
          <a:off x="0" y="2542665"/>
          <a:ext cx="3831547" cy="638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2E3192"/>
              </a:solidFill>
              <a:latin typeface="Cambria" panose="02040503050406030204" pitchFamily="18" charset="0"/>
            </a:rPr>
            <a:t>иные категории, которым </a:t>
          </a:r>
          <a:r>
            <a:rPr lang="ru-RU" sz="12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требуется создание специальных условий в соответствии с рекомендациями ПМПК</a:t>
          </a:r>
          <a:endParaRPr lang="ru-RU" sz="12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31185" y="2573850"/>
        <a:ext cx="3769177" cy="576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31D2F-E33E-447F-BB4D-07B935DC4F47}">
      <dsp:nvSpPr>
        <dsp:cNvPr id="0" name=""/>
        <dsp:cNvSpPr/>
      </dsp:nvSpPr>
      <dsp:spPr>
        <a:xfrm>
          <a:off x="3566701" y="282729"/>
          <a:ext cx="8096054" cy="17360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 РИС вносятся </a:t>
          </a:r>
          <a:r>
            <a:rPr lang="ru-RU" sz="2000" kern="1200" dirty="0" err="1" smtClean="0"/>
            <a:t>деперсонализированные</a:t>
          </a:r>
          <a:r>
            <a:rPr lang="ru-RU" sz="2000" kern="1200" dirty="0" smtClean="0"/>
            <a:t> данные участника 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Обработка проходит в штатном режиме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ОО получает результат, на основе которого выдает аттестат .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НО! данные в ФИС ГИА и приема об участнике  отсутствуют</a:t>
          </a:r>
          <a:endParaRPr lang="ru-RU" sz="2000" kern="1200" dirty="0"/>
        </a:p>
      </dsp:txBody>
      <dsp:txXfrm>
        <a:off x="3566701" y="499741"/>
        <a:ext cx="7445018" cy="1302071"/>
      </dsp:txXfrm>
    </dsp:sp>
    <dsp:sp modelId="{48AB5DCE-804B-4790-84A6-7EACA6BF4FCB}">
      <dsp:nvSpPr>
        <dsp:cNvPr id="0" name=""/>
        <dsp:cNvSpPr/>
      </dsp:nvSpPr>
      <dsp:spPr>
        <a:xfrm>
          <a:off x="0" y="30153"/>
          <a:ext cx="3232331" cy="2395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Отказ от обработки персональных данных </a:t>
          </a:r>
          <a:endParaRPr lang="ru-RU" sz="2700" kern="1200" dirty="0"/>
        </a:p>
      </dsp:txBody>
      <dsp:txXfrm>
        <a:off x="116928" y="147081"/>
        <a:ext cx="2998475" cy="2161416"/>
      </dsp:txXfrm>
    </dsp:sp>
    <dsp:sp modelId="{389D331A-94D3-4A2D-A205-BF39F1C7589B}">
      <dsp:nvSpPr>
        <dsp:cNvPr id="0" name=""/>
        <dsp:cNvSpPr/>
      </dsp:nvSpPr>
      <dsp:spPr>
        <a:xfrm>
          <a:off x="3483033" y="2485134"/>
          <a:ext cx="7825873" cy="2235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ГЭК принимает решение о допуске к ГИА без внесения данных в РИС и ФИС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Обе части работы участника проверяется ПК в ручном режиме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ОО получает результат, на основе которого выдает аттестат .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НО! данные в ФИС ГИА и приема об участнике  отсутствуют</a:t>
          </a:r>
          <a:endParaRPr lang="ru-RU" sz="1900" kern="1200" dirty="0"/>
        </a:p>
      </dsp:txBody>
      <dsp:txXfrm>
        <a:off x="3483033" y="2764563"/>
        <a:ext cx="6987585" cy="1676576"/>
      </dsp:txXfrm>
    </dsp:sp>
    <dsp:sp modelId="{1BC2D7F3-DB30-4D54-A850-607035929F6F}">
      <dsp:nvSpPr>
        <dsp:cNvPr id="0" name=""/>
        <dsp:cNvSpPr/>
      </dsp:nvSpPr>
      <dsp:spPr>
        <a:xfrm>
          <a:off x="0" y="2785940"/>
          <a:ext cx="3129184" cy="1384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Отказ от использования штрих-кодов </a:t>
          </a:r>
          <a:endParaRPr lang="ru-RU" sz="2700" kern="1200" dirty="0"/>
        </a:p>
      </dsp:txBody>
      <dsp:txXfrm>
        <a:off x="67583" y="2853523"/>
        <a:ext cx="2994018" cy="1249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DA13-83D4-47EC-9E3A-BA21F29D62CC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2BBCE-6563-4864-950E-41F37034D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3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7388"/>
            <a:ext cx="6092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4045E2-353A-4502-A18F-101CF8E58AC7}" type="slidenum">
              <a:rPr lang="ru-RU" alt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4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7388"/>
            <a:ext cx="6092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718C60-4171-495F-A0C7-FFC884BBE167}" type="slidenum">
              <a:rPr lang="ru-RU" alt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4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9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6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0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2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1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6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4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9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211B-80D4-4715-B99C-36070145CF8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0CDF-973D-43FC-9C5B-6AC92672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8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0%B2%D0%BB%D0%B0%D0%B4%D0%B8%D0%BA%D0%B0%D0%B2%D0%BA%D0%B0%D0%B7%20%D1%80%D0%BF%D0%BC%D0%BF%D0%BA&amp;oq=%D0%B2%D0%BB%D0%B0%D0%B4%D0%B8%D0%BA%D0%B0%D0%B2%D0%BA%D0%B0%D0%B7+%D1%80%D0%BF%D0%BC%D0%BF%D0%BA&amp;aqs=chrome..69i57j0i22i30.7722j0j15&amp;sourceid=chrome&amp;ie=UTF-8&amp;tbs=lf:1,lf_ui:2&amp;tbm=lcl&amp;rflfq=1&amp;num=10&amp;rldimm=7090743486211337190&amp;lqi=CiHQstC70LDQtNC40LrQsNCy0LrQsNC3INGA0L_QvNC_0LoZgln2EzehnUVaIyIh0LLQu9Cw0LTQuNC60LDQstC60LDQtyDRgNC_0LzQv9C6kgEVcmVoYWJpbGl0YXRpb25fY2VudGVy&amp;ved=2ahUKEwjc-6bY4cT0AhXDtYsKHZpmCAkQvS56BAgUEDE&amp;rlst=f" TargetMode="External"/><Relationship Id="rId2" Type="http://schemas.openxmlformats.org/officeDocument/2006/relationships/hyperlink" Target="https://www.google.com/search?q=%D0%B3%D0%BA%D0%BE%D1%83+%C2%AB%D1%86%D0%B5%D0%BD%D1%82%D1%80+%D0%BF%D1%81%D0%B8%D1%85%D0%BE%D0%BB%D0%BE%D0%B3%D0%BE-%D0%BF%D0%B5%D0%B4%D0%B0%D0%B3%D0%BE%D0%B3%D0%B8%D1%87%D0%B5%D1%81%D0%BA%D0%BE%D0%B9+%D1%80%D0%B5%D0%B0%D0%B1%D0%B8%D0%BB%D0%B8%D1%82%D0%B0%D1%86%D0%B8%D0%B8+%D0%B8+%D0%BA%D0%BE%D1%80%D1%80%D0%B5%D0%BA%D1%86%D0%B8%D0%B8%C2%BB+%D0%B2%D0%BB%D0%B0%D0%B4%D0%B8%D0%BA%D0%B0%D0%B2%D0%BA%D0%B0%D0%B7+%D1%82%D0%B5%D0%BB%D0%B5%D1%84%D0%BE%D0%BD&amp;ludocid=7090743486211337190&amp;sa=X&amp;ved=2ahUKEwjux8Xc4cT0AhUXv4sKHQzwBF8Q6BN6BAgNEA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gia/gia-11/" TargetMode="External"/><Relationship Id="rId2" Type="http://schemas.openxmlformats.org/officeDocument/2006/relationships/hyperlink" Target="https://fipi.ru/e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ge15.ru/files/news" TargetMode="External"/><Relationship Id="rId4" Type="http://schemas.openxmlformats.org/officeDocument/2006/relationships/hyperlink" Target="http://mon.alania.gov.ru/pages/5156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520" y="149813"/>
            <a:ext cx="10047519" cy="53617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Министерство образования и науки Республики Северная </a:t>
            </a:r>
            <a:r>
              <a:rPr lang="ru-RU" sz="1600" dirty="0" smtClean="0">
                <a:solidFill>
                  <a:srgbClr val="C00000"/>
                </a:solidFill>
              </a:rPr>
              <a:t>Осетия-Алания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889" y="2808933"/>
            <a:ext cx="11311055" cy="194733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Работа по подготовке к государственной итоговой аттестации на уровне образовательной организации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0256" y="980903"/>
            <a:ext cx="6914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Государственное бюджетное учреждение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«Республиканский центр оценки качества образования»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351088" y="1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ГВЭ-9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696657"/>
              </p:ext>
            </p:extLst>
          </p:nvPr>
        </p:nvGraphicFramePr>
        <p:xfrm>
          <a:off x="581892" y="1311275"/>
          <a:ext cx="11263744" cy="5623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58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Русский язык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формы:</a:t>
                      </a:r>
                      <a:r>
                        <a:rPr lang="ru-RU" sz="1800" b="0" i="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письменная (изложение/диктант)</a:t>
                      </a:r>
                      <a:r>
                        <a:rPr lang="ru-RU" sz="1800" b="0" i="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и устная</a:t>
                      </a:r>
                      <a:r>
                        <a:rPr lang="ru-RU" sz="18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, </a:t>
                      </a:r>
                    </a:p>
                    <a:p>
                      <a:r>
                        <a:rPr lang="ru-RU" sz="18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выбор маркировки «А», «С», «К», «Д»</a:t>
                      </a: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928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Математика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 (письменная и устная), выбор маркировки «А», </a:t>
                      </a:r>
                      <a:r>
                        <a:rPr lang="ru-RU" sz="18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«С», </a:t>
                      </a:r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«</a:t>
                      </a:r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К», выдаются необходимые справочные материалы</a:t>
                      </a: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771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Информатика</a:t>
                      </a:r>
                      <a:r>
                        <a:rPr lang="ru-RU" sz="2300" b="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и ИКТ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 (письменная и устная).</a:t>
                      </a:r>
                      <a:r>
                        <a:rPr lang="ru-RU" sz="180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Письменный э</a:t>
                      </a:r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кзамен</a:t>
                      </a:r>
                      <a:r>
                        <a:rPr lang="ru-RU" sz="180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состоит из практической и </a:t>
                      </a:r>
                      <a:r>
                        <a:rPr lang="ru-RU" sz="180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теоретической частей. </a:t>
                      </a:r>
                      <a:r>
                        <a:rPr lang="ru-RU" sz="180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Устный проходит с использованием ПК</a:t>
                      </a:r>
                      <a:endParaRPr lang="ru-RU" sz="18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213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Физика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Химия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Иностранный </a:t>
                      </a:r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язык</a:t>
                      </a: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История</a:t>
                      </a: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Обществознание</a:t>
                      </a: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География</a:t>
                      </a: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Литература </a:t>
                      </a:r>
                    </a:p>
                    <a:p>
                      <a:r>
                        <a:rPr lang="ru-RU" sz="23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Биология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 (письменная и устная). </a:t>
                      </a:r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3" marR="91433" marT="58457" marB="5845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8" name="Прямоугольник 3"/>
          <p:cNvSpPr>
            <a:spLocks noChangeArrowheads="1"/>
          </p:cNvSpPr>
          <p:nvPr/>
        </p:nvSpPr>
        <p:spPr bwMode="auto">
          <a:xfrm>
            <a:off x="2495551" y="549276"/>
            <a:ext cx="777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Автоматизированная обработка  </a:t>
            </a:r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 ознакомление с правилами заполнения бланков </a:t>
            </a:r>
            <a:endParaRPr lang="ru-RU" alt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ГВЭ-9 </a:t>
            </a:r>
            <a:r>
              <a:rPr lang="ru-RU" b="1" dirty="0">
                <a:solidFill>
                  <a:srgbClr val="FF0000"/>
                </a:solidFill>
              </a:rPr>
              <a:t>по русскому </a:t>
            </a:r>
            <a:r>
              <a:rPr lang="ru-RU" b="1" dirty="0" smtClean="0">
                <a:solidFill>
                  <a:srgbClr val="FF0000"/>
                </a:solidFill>
              </a:rPr>
              <a:t>языку в письменной форме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934941"/>
              </p:ext>
            </p:extLst>
          </p:nvPr>
        </p:nvGraphicFramePr>
        <p:xfrm>
          <a:off x="274322" y="1347456"/>
          <a:ext cx="11180616" cy="4621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527">
                  <a:extLst>
                    <a:ext uri="{9D8B030D-6E8A-4147-A177-3AD203B41FA5}">
                      <a16:colId xmlns:a16="http://schemas.microsoft.com/office/drawing/2014/main" val="4178033026"/>
                    </a:ext>
                  </a:extLst>
                </a:gridCol>
                <a:gridCol w="3176189">
                  <a:extLst>
                    <a:ext uri="{9D8B030D-6E8A-4147-A177-3AD203B41FA5}">
                      <a16:colId xmlns:a16="http://schemas.microsoft.com/office/drawing/2014/main" val="2392922075"/>
                    </a:ext>
                  </a:extLst>
                </a:gridCol>
                <a:gridCol w="2919275">
                  <a:extLst>
                    <a:ext uri="{9D8B030D-6E8A-4147-A177-3AD203B41FA5}">
                      <a16:colId xmlns:a16="http://schemas.microsoft.com/office/drawing/2014/main" val="222161606"/>
                    </a:ext>
                  </a:extLst>
                </a:gridCol>
                <a:gridCol w="3994625">
                  <a:extLst>
                    <a:ext uri="{9D8B030D-6E8A-4147-A177-3AD203B41FA5}">
                      <a16:colId xmlns:a16="http://schemas.microsoft.com/office/drawing/2014/main" val="1088551114"/>
                    </a:ext>
                  </a:extLst>
                </a:gridCol>
              </a:tblGrid>
              <a:tr h="407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Литера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Характеристика экзаменационных материалов (ЭМ)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Номера вариантов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Категории участников ГВЭ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3571151187"/>
                  </a:ext>
                </a:extLst>
              </a:tr>
              <a:tr h="1223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«А»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- 400-е номера вариантов (изложение с творческим заданием);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- 100-е номера вариантов (сочинение).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Участники ГВЭ без ОВЗ;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Участники ГВЭ с нарушениями опорно-двигательного аппарата;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Иные категории участников ГВЭ, которым требуется создание специальных условий (диабет, онкология, астма и др.).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1586629945"/>
                  </a:ext>
                </a:extLst>
              </a:tr>
              <a:tr h="951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«С»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ЭМ не содержат визуальных образов.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ЭМ могут быть переведены на шрифт Брайля (при необходимости)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- 600-е номера вариантов (изложение с творческим заданием);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- 300-е номера вариантов (сочинение).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 Слепые, поздноослепшие;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2.Слабовидящие.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669784344"/>
                  </a:ext>
                </a:extLst>
              </a:tr>
              <a:tr h="1359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«К»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 не содержат звуковых образов.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 оценивании экзаменационной работы с литерой «К» предусмотрены критерии, отличающиеся от критериев оценивания ЭМ с литерой «А».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- 500-е номера вариантов (изложение с творческим заданием);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- 200-е номера вариантов (сочинение).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Глухие, позднооглохшие;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Слабослышащие;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С тяжелыми нарушениями речи;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С задержкой психического развития.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2527638267"/>
                  </a:ext>
                </a:extLst>
              </a:tr>
              <a:tr h="40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«Д»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Диктант с особыми критериями оценивания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- 700-е номера вариантов (диктант)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Участники ГВЭ с расстройствами аутистического спектра.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36481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738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39" y="170207"/>
            <a:ext cx="10092638" cy="6385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729" y="4351280"/>
            <a:ext cx="2487237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8" y="987061"/>
            <a:ext cx="9440214" cy="57379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331" y="14829"/>
            <a:ext cx="11742869" cy="11052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ОСОБЫЕ УСЛОВИЯ В ППЭ ЕГЭ ДЛЯ </a:t>
            </a:r>
            <a:r>
              <a:rPr lang="ru-RU" sz="2800" b="1" dirty="0">
                <a:solidFill>
                  <a:srgbClr val="FF0000"/>
                </a:solidFill>
              </a:rPr>
              <a:t>ЛИЦ С ОВЗ, ДЕТЕЙ-ИНВАЛИДОВ И 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5012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2263"/>
            <a:ext cx="9144000" cy="12136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Заключение РПМПК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630488" y="1842742"/>
            <a:ext cx="5217622" cy="4350239"/>
          </a:xfrm>
        </p:spPr>
        <p:txBody>
          <a:bodyPr>
            <a:normAutofit/>
          </a:bodyPr>
          <a:lstStyle/>
          <a:p>
            <a:r>
              <a:rPr lang="ru-RU" dirty="0" smtClean="0"/>
              <a:t>РПМПК работает на базе </a:t>
            </a:r>
            <a:r>
              <a:rPr lang="ru-RU" dirty="0"/>
              <a:t>ГКОУ «Центр психолого-педагогической реабилитации и коррекции»</a:t>
            </a:r>
          </a:p>
          <a:p>
            <a:r>
              <a:rPr lang="ru-RU" dirty="0" smtClean="0"/>
              <a:t>по адресу: </a:t>
            </a:r>
          </a:p>
          <a:p>
            <a:r>
              <a:rPr lang="ru-RU" dirty="0"/>
              <a:t>Владикавказ</a:t>
            </a:r>
          </a:p>
          <a:p>
            <a:r>
              <a:rPr lang="ru-RU" dirty="0"/>
              <a:t>ул</a:t>
            </a:r>
            <a:r>
              <a:rPr lang="ru-RU" dirty="0" smtClean="0"/>
              <a:t>. Интернациональная, д. 24 , каб.№5.</a:t>
            </a:r>
          </a:p>
          <a:p>
            <a:r>
              <a:rPr lang="ru-RU" b="1" u="sng" dirty="0" smtClean="0">
                <a:hlinkClick r:id="rId2"/>
              </a:rPr>
              <a:t>Телефон</a:t>
            </a:r>
            <a:r>
              <a:rPr lang="ru-RU" b="1" dirty="0"/>
              <a:t>: </a:t>
            </a:r>
            <a:r>
              <a:rPr lang="ru-RU" u="sng" dirty="0">
                <a:hlinkClick r:id="rId3"/>
              </a:rPr>
              <a:t>8 (867) 250-11-40</a:t>
            </a:r>
            <a:endParaRPr lang="ru-RU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07" y="1842743"/>
            <a:ext cx="5163954" cy="46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884" y="573578"/>
            <a:ext cx="6465916" cy="585216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целях обеспечения внесения сведений о заявителе в региональную информационную систему обеспечения проведения ГИА вместе с заявлением на участие в ГИА подается согласие на обработку персональных данных рекомендованной </a:t>
            </a:r>
            <a:r>
              <a:rPr lang="ru-RU" dirty="0" smtClean="0"/>
              <a:t>формы, </a:t>
            </a:r>
            <a:r>
              <a:rPr lang="ru-RU" dirty="0"/>
              <a:t>которое заполняется в одном экземпляре. </a:t>
            </a:r>
            <a:endParaRPr lang="ru-RU" dirty="0" smtClean="0"/>
          </a:p>
          <a:p>
            <a:pPr algn="just"/>
            <a:r>
              <a:rPr lang="ru-RU" dirty="0" smtClean="0"/>
              <a:t>Согласие </a:t>
            </a:r>
            <a:r>
              <a:rPr lang="ru-RU" dirty="0"/>
              <a:t>на обработку персональных данных хранится в местах регистрации на участие в ГИА. 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3" y="94903"/>
            <a:ext cx="4523594" cy="65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ОСОБЫЕ СИТУАЦИИ при подаче участником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ГИА 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заявления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8027123"/>
              </p:ext>
            </p:extLst>
          </p:nvPr>
        </p:nvGraphicFramePr>
        <p:xfrm>
          <a:off x="415637" y="1438102"/>
          <a:ext cx="11662756" cy="472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Освоение образовательных программ основного общего образования завершается обязательной государственной итоговой аттестацией (ГИА-9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0574" y="1825624"/>
            <a:ext cx="10913225" cy="48245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ГИА в форме ОГЭ и (или) ГВЭ включает в себя четыре экзамена по следующим предметам: </a:t>
            </a:r>
            <a:endParaRPr lang="ru-RU" dirty="0" smtClean="0"/>
          </a:p>
          <a:p>
            <a:r>
              <a:rPr lang="ru-RU" dirty="0" smtClean="0"/>
              <a:t>экзамены </a:t>
            </a:r>
            <a:r>
              <a:rPr lang="ru-RU" dirty="0"/>
              <a:t>по русскому языку и математике </a:t>
            </a:r>
            <a:r>
              <a:rPr lang="ru-RU" dirty="0" smtClean="0"/>
              <a:t>(обязательные </a:t>
            </a:r>
            <a:r>
              <a:rPr lang="ru-RU" dirty="0"/>
              <a:t>учебные предметы), </a:t>
            </a:r>
            <a:endParaRPr lang="ru-RU" dirty="0" smtClean="0"/>
          </a:p>
          <a:p>
            <a:r>
              <a:rPr lang="ru-RU" dirty="0" smtClean="0"/>
              <a:t> экзамены </a:t>
            </a:r>
            <a:r>
              <a:rPr lang="ru-RU" dirty="0"/>
              <a:t>по выбору </a:t>
            </a:r>
            <a:r>
              <a:rPr lang="ru-RU" dirty="0" smtClean="0"/>
              <a:t>по </a:t>
            </a:r>
            <a:r>
              <a:rPr lang="ru-RU" dirty="0"/>
              <a:t>двум учебным предметам из числа учебных </a:t>
            </a:r>
            <a:r>
              <a:rPr lang="ru-RU" dirty="0" smtClean="0"/>
              <a:t>предметов: </a:t>
            </a:r>
            <a:r>
              <a:rPr lang="ru-RU" dirty="0"/>
              <a:t>физика, химия, биология, литература, география, история, обществознание, иностранные языки (</a:t>
            </a:r>
            <a:r>
              <a:rPr lang="ru-RU" i="1" dirty="0"/>
              <a:t>английский, французский, немецкий и испанский языки</a:t>
            </a:r>
            <a:r>
              <a:rPr lang="ru-RU" dirty="0"/>
              <a:t>), </a:t>
            </a:r>
            <a:r>
              <a:rPr lang="ru-RU" dirty="0" smtClean="0"/>
              <a:t>ИКТ.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участников ГИА с ограниченными возможностями здоровья, участников ГИА – детей-инвалидов и инвалидов по их желанию ГИА проводится только по обязательным учебным предметам.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6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Освоение образовательных программ </a:t>
            </a:r>
            <a:r>
              <a:rPr lang="ru-RU" sz="3200" b="1" dirty="0" smtClean="0">
                <a:solidFill>
                  <a:srgbClr val="FF0000"/>
                </a:solidFill>
              </a:rPr>
              <a:t>среднего </a:t>
            </a:r>
            <a:r>
              <a:rPr lang="ru-RU" sz="3200" b="1" dirty="0">
                <a:solidFill>
                  <a:srgbClr val="FF0000"/>
                </a:solidFill>
              </a:rPr>
              <a:t>общего образования завершается обязательной государственной итоговой аттестацией (</a:t>
            </a:r>
            <a:r>
              <a:rPr lang="ru-RU" sz="3200" b="1" dirty="0" smtClean="0">
                <a:solidFill>
                  <a:srgbClr val="FF0000"/>
                </a:solidFill>
              </a:rPr>
              <a:t>ГИА-11)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907684" cy="495949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dirty="0"/>
              <a:t>ЕГЭ проводится по 15 учебным предметам</a:t>
            </a:r>
            <a:r>
              <a:rPr lang="ru-RU" sz="4500" b="1" dirty="0" smtClean="0"/>
              <a:t>:</a:t>
            </a:r>
          </a:p>
          <a:p>
            <a:r>
              <a:rPr lang="ru-RU" dirty="0" smtClean="0"/>
              <a:t>Русский язык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Математика (базовый и профильный уровень)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Физика</a:t>
            </a:r>
          </a:p>
          <a:p>
            <a:r>
              <a:rPr lang="ru-RU" dirty="0"/>
              <a:t>Химия</a:t>
            </a:r>
          </a:p>
          <a:p>
            <a:r>
              <a:rPr lang="ru-RU" dirty="0"/>
              <a:t>История</a:t>
            </a:r>
          </a:p>
          <a:p>
            <a:r>
              <a:rPr lang="ru-RU" dirty="0"/>
              <a:t>Обществознание</a:t>
            </a:r>
          </a:p>
          <a:p>
            <a:r>
              <a:rPr lang="ru-RU" b="1" dirty="0">
                <a:solidFill>
                  <a:srgbClr val="C00000"/>
                </a:solidFill>
              </a:rPr>
              <a:t>Информатика и информационно-коммуникационные технологии (ИКТ</a:t>
            </a:r>
            <a:r>
              <a:rPr lang="ru-RU" b="1" dirty="0" smtClean="0">
                <a:solidFill>
                  <a:srgbClr val="C00000"/>
                </a:solidFill>
              </a:rPr>
              <a:t>)  - в компьютерной форме 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Биология</a:t>
            </a:r>
          </a:p>
          <a:p>
            <a:r>
              <a:rPr lang="ru-RU" dirty="0"/>
              <a:t>География</a:t>
            </a:r>
          </a:p>
          <a:p>
            <a:r>
              <a:rPr lang="ru-RU" b="1" dirty="0">
                <a:solidFill>
                  <a:srgbClr val="C00000"/>
                </a:solidFill>
              </a:rPr>
              <a:t>Английский </a:t>
            </a:r>
            <a:r>
              <a:rPr lang="ru-RU" b="1" dirty="0" smtClean="0">
                <a:solidFill>
                  <a:srgbClr val="C00000"/>
                </a:solidFill>
              </a:rPr>
              <a:t>язык (письменная и устная части 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Немецкий </a:t>
            </a:r>
            <a:r>
              <a:rPr lang="ru-RU" b="1" dirty="0" smtClean="0">
                <a:solidFill>
                  <a:srgbClr val="C00000"/>
                </a:solidFill>
              </a:rPr>
              <a:t>язык </a:t>
            </a:r>
            <a:r>
              <a:rPr lang="ru-RU" b="1" dirty="0">
                <a:solidFill>
                  <a:srgbClr val="C00000"/>
                </a:solidFill>
              </a:rPr>
              <a:t>(письменная и устная части 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Французский язык </a:t>
            </a:r>
            <a:r>
              <a:rPr lang="ru-RU" b="1" dirty="0">
                <a:solidFill>
                  <a:srgbClr val="C00000"/>
                </a:solidFill>
              </a:rPr>
              <a:t>(письменная и устная части 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Испанский язык </a:t>
            </a:r>
            <a:r>
              <a:rPr lang="ru-RU" b="1" dirty="0">
                <a:solidFill>
                  <a:srgbClr val="C00000"/>
                </a:solidFill>
              </a:rPr>
              <a:t>(письменная и устная части 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Китайский язык </a:t>
            </a:r>
            <a:r>
              <a:rPr lang="ru-RU" b="1" dirty="0">
                <a:solidFill>
                  <a:srgbClr val="C00000"/>
                </a:solidFill>
              </a:rPr>
              <a:t>(письменная и устная части )</a:t>
            </a:r>
          </a:p>
          <a:p>
            <a:r>
              <a:rPr lang="ru-RU" dirty="0" smtClean="0"/>
              <a:t>Литература</a:t>
            </a:r>
            <a:endParaRPr lang="ru-RU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C00000"/>
                </a:solidFill>
              </a:rPr>
              <a:t>Для получения аттестата выпускники текущего года сдают обязательные предметы — русский язык и математику.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Другие </a:t>
            </a:r>
            <a:r>
              <a:rPr lang="ru-RU" sz="4000" b="1" dirty="0">
                <a:solidFill>
                  <a:srgbClr val="C00000"/>
                </a:solidFill>
              </a:rPr>
              <a:t>предметы ЕГЭ участники сдают на добровольной основе.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889" y="2808933"/>
            <a:ext cx="11311055" cy="194733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К вопросу </a:t>
            </a:r>
            <a:r>
              <a:rPr lang="ru-RU" sz="3600" b="1" i="1" dirty="0" smtClean="0">
                <a:solidFill>
                  <a:srgbClr val="C00000"/>
                </a:solidFill>
              </a:rPr>
              <a:t>выбора выпускниками 11-х классов предметов для сдачи ЕГЭ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014" y="192129"/>
            <a:ext cx="10869909" cy="81861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расписания проведения ЕГЭ в 2022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7014" y="1084526"/>
            <a:ext cx="9041109" cy="8604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Досрочный период: 21 марта - 15 апреля 2022 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6735" y="1726139"/>
            <a:ext cx="475046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64123" y="2333988"/>
          <a:ext cx="8651631" cy="4420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2512">
                  <a:extLst>
                    <a:ext uri="{9D8B030D-6E8A-4147-A177-3AD203B41FA5}">
                      <a16:colId xmlns:a16="http://schemas.microsoft.com/office/drawing/2014/main" val="2792826974"/>
                    </a:ext>
                  </a:extLst>
                </a:gridCol>
                <a:gridCol w="5599119">
                  <a:extLst>
                    <a:ext uri="{9D8B030D-6E8A-4147-A177-3AD203B41FA5}">
                      <a16:colId xmlns:a16="http://schemas.microsoft.com/office/drawing/2014/main" val="3399744219"/>
                    </a:ext>
                  </a:extLst>
                </a:gridCol>
              </a:tblGrid>
              <a:tr h="229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Предмет ЕГЭ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3054184"/>
                  </a:ext>
                </a:extLst>
              </a:tr>
              <a:tr h="348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 мая (пятница)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география, литература, химия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3945398"/>
                  </a:ext>
                </a:extLst>
              </a:tr>
              <a:tr h="348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 мая (понедельник)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русский язык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456115"/>
                  </a:ext>
                </a:extLst>
              </a:tr>
              <a:tr h="348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31 мая (вторник)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русский язык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907346"/>
                  </a:ext>
                </a:extLst>
              </a:tr>
              <a:tr h="348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июня (четверг)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 профильного уровня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073907"/>
                  </a:ext>
                </a:extLst>
              </a:tr>
              <a:tr h="348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июня (пятница)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математике базового уровня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299991"/>
                  </a:ext>
                </a:extLst>
              </a:tr>
              <a:tr h="348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 июня (понедельник)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история, физика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500250"/>
                  </a:ext>
                </a:extLst>
              </a:tr>
              <a:tr h="348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 июня (четверг)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обществознание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873101"/>
                  </a:ext>
                </a:extLst>
              </a:tr>
              <a:tr h="229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 июня (вторник)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биология, иностранные языки (письменная часть)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239483"/>
                  </a:ext>
                </a:extLst>
              </a:tr>
              <a:tr h="348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 июня (четверг)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иностранные языки  (раздел «Говорение»)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827521"/>
                  </a:ext>
                </a:extLst>
              </a:tr>
              <a:tr h="279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 июня (пятница)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45648"/>
                  </a:ext>
                </a:extLst>
              </a:tr>
              <a:tr h="283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 июня (понедельник)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информатика и информационно-коммуникационные технологии (ИКТ)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624397"/>
                  </a:ext>
                </a:extLst>
              </a:tr>
              <a:tr h="287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21 июня (вторник)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5977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15754" y="3024370"/>
            <a:ext cx="3025864" cy="382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Резервные дни основного периода: 23 июня - 2 июля 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Дополнительный период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5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–20 сентября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94294"/>
              </p:ext>
            </p:extLst>
          </p:nvPr>
        </p:nvGraphicFramePr>
        <p:xfrm>
          <a:off x="548639" y="114953"/>
          <a:ext cx="10930160" cy="67085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59174">
                  <a:extLst>
                    <a:ext uri="{9D8B030D-6E8A-4147-A177-3AD203B41FA5}">
                      <a16:colId xmlns:a16="http://schemas.microsoft.com/office/drawing/2014/main" val="4068422818"/>
                    </a:ext>
                  </a:extLst>
                </a:gridCol>
                <a:gridCol w="1937270">
                  <a:extLst>
                    <a:ext uri="{9D8B030D-6E8A-4147-A177-3AD203B41FA5}">
                      <a16:colId xmlns:a16="http://schemas.microsoft.com/office/drawing/2014/main" val="978421549"/>
                    </a:ext>
                  </a:extLst>
                </a:gridCol>
                <a:gridCol w="1056693">
                  <a:extLst>
                    <a:ext uri="{9D8B030D-6E8A-4147-A177-3AD203B41FA5}">
                      <a16:colId xmlns:a16="http://schemas.microsoft.com/office/drawing/2014/main" val="4020549480"/>
                    </a:ext>
                  </a:extLst>
                </a:gridCol>
                <a:gridCol w="1056693">
                  <a:extLst>
                    <a:ext uri="{9D8B030D-6E8A-4147-A177-3AD203B41FA5}">
                      <a16:colId xmlns:a16="http://schemas.microsoft.com/office/drawing/2014/main" val="2831224660"/>
                    </a:ext>
                  </a:extLst>
                </a:gridCol>
                <a:gridCol w="1056693">
                  <a:extLst>
                    <a:ext uri="{9D8B030D-6E8A-4147-A177-3AD203B41FA5}">
                      <a16:colId xmlns:a16="http://schemas.microsoft.com/office/drawing/2014/main" val="3520833894"/>
                    </a:ext>
                  </a:extLst>
                </a:gridCol>
                <a:gridCol w="1100720">
                  <a:extLst>
                    <a:ext uri="{9D8B030D-6E8A-4147-A177-3AD203B41FA5}">
                      <a16:colId xmlns:a16="http://schemas.microsoft.com/office/drawing/2014/main" val="1770799081"/>
                    </a:ext>
                  </a:extLst>
                </a:gridCol>
                <a:gridCol w="1106224">
                  <a:extLst>
                    <a:ext uri="{9D8B030D-6E8A-4147-A177-3AD203B41FA5}">
                      <a16:colId xmlns:a16="http://schemas.microsoft.com/office/drawing/2014/main" val="3573783093"/>
                    </a:ext>
                  </a:extLst>
                </a:gridCol>
                <a:gridCol w="1056693">
                  <a:extLst>
                    <a:ext uri="{9D8B030D-6E8A-4147-A177-3AD203B41FA5}">
                      <a16:colId xmlns:a16="http://schemas.microsoft.com/office/drawing/2014/main" val="28211331"/>
                    </a:ext>
                  </a:extLst>
                </a:gridCol>
              </a:tblGrid>
              <a:tr h="64183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Минимальные баллы </a:t>
                      </a:r>
                      <a:r>
                        <a:rPr lang="ru-RU" sz="2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ЕГЭ при поступлении</a:t>
                      </a:r>
                      <a:r>
                        <a:rPr lang="ru-RU" sz="28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 в вузы на 2022/23 уч. год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538482"/>
                  </a:ext>
                </a:extLst>
              </a:tr>
              <a:tr h="60185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Предмет 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Минимальные баллы ЕГЭ, установленные </a:t>
                      </a:r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Рособрнадзором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Минимальное количество баллов ЕГЭ при поступлении в вузы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300996"/>
                  </a:ext>
                </a:extLst>
              </a:tr>
              <a:tr h="474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СОГУ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СКГМИ 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ГГАУ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СОГМА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СКФУ*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ЮФУ*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02547"/>
                  </a:ext>
                </a:extLst>
              </a:tr>
              <a:tr h="3646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Русский язык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42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 (50)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89090"/>
                  </a:ext>
                </a:extLst>
              </a:tr>
              <a:tr h="60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Математика профильного уровня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27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 (50)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75426"/>
                  </a:ext>
                </a:extLst>
              </a:tr>
              <a:tr h="3646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Физика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 (50)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47141"/>
                  </a:ext>
                </a:extLst>
              </a:tr>
              <a:tr h="3646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Химия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42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06602"/>
                  </a:ext>
                </a:extLst>
              </a:tr>
              <a:tr h="3646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Информатика и ИКТ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44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44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44 (60)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44 (50)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50557"/>
                  </a:ext>
                </a:extLst>
              </a:tr>
              <a:tr h="3646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Биология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42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62757"/>
                  </a:ext>
                </a:extLst>
              </a:tr>
              <a:tr h="3646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История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133757"/>
                  </a:ext>
                </a:extLst>
              </a:tr>
              <a:tr h="3646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География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37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37937"/>
                  </a:ext>
                </a:extLst>
              </a:tr>
              <a:tr h="3646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Иностранные языки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  (70)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34199"/>
                  </a:ext>
                </a:extLst>
              </a:tr>
              <a:tr h="3646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Обществознание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45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45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45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 (60)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54288"/>
                  </a:ext>
                </a:extLst>
              </a:tr>
              <a:tr h="3646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Литература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8557"/>
                  </a:ext>
                </a:extLst>
              </a:tr>
              <a:tr h="593865">
                <a:tc gridSpan="8">
                  <a:txBody>
                    <a:bodyPr/>
                    <a:lstStyle/>
                    <a:p>
                      <a:pPr marL="285750" indent="-285750" algn="ctr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 зависимости от направления подготовки  </a:t>
                      </a:r>
                    </a:p>
                  </a:txBody>
                  <a:tcPr marL="9035" marR="9035" marT="903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5" marR="9035" marT="9035" marB="0" anchor="b"/>
                </a:tc>
                <a:extLst>
                  <a:ext uri="{0D108BD9-81ED-4DB2-BD59-A6C34878D82A}">
                    <a16:rowId xmlns:a16="http://schemas.microsoft.com/office/drawing/2014/main" val="76705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8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2" y="120535"/>
            <a:ext cx="10479782" cy="271410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fontAlgn="t"/>
            <a:r>
              <a:rPr lang="ru-RU" sz="3100" b="1" dirty="0">
                <a:solidFill>
                  <a:srgbClr val="C00000"/>
                </a:solidFill>
              </a:rPr>
              <a:t>Конституция РФ</a:t>
            </a:r>
            <a:endParaRPr lang="ru-RU" sz="3100" dirty="0">
              <a:solidFill>
                <a:srgbClr val="C00000"/>
              </a:solidFill>
            </a:endParaRPr>
          </a:p>
          <a:p>
            <a:pPr fontAlgn="t"/>
            <a:r>
              <a:rPr lang="ru-RU" b="1" dirty="0">
                <a:solidFill>
                  <a:srgbClr val="C00000"/>
                </a:solidFill>
              </a:rPr>
              <a:t>Статья 43</a:t>
            </a:r>
            <a:endParaRPr lang="ru-RU" dirty="0">
              <a:solidFill>
                <a:srgbClr val="C00000"/>
              </a:solidFill>
            </a:endParaRPr>
          </a:p>
          <a:p>
            <a:pPr fontAlgn="t"/>
            <a:r>
              <a:rPr lang="ru-RU" dirty="0"/>
              <a:t>1. Каждый имеет право на образование.</a:t>
            </a:r>
          </a:p>
          <a:p>
            <a:pPr fontAlgn="t"/>
            <a:r>
              <a:rPr lang="ru-RU" b="1" dirty="0" smtClean="0">
                <a:solidFill>
                  <a:srgbClr val="C00000"/>
                </a:solidFill>
              </a:rPr>
              <a:t>3</a:t>
            </a:r>
            <a:r>
              <a:rPr lang="ru-RU" b="1" dirty="0">
                <a:solidFill>
                  <a:srgbClr val="C00000"/>
                </a:solidFill>
              </a:rPr>
              <a:t>. Каждый вправе на конкурсной основе бесплатно получить высшее образование </a:t>
            </a:r>
            <a:r>
              <a:rPr lang="ru-RU" dirty="0"/>
              <a:t>в государственном или муниципальном образовательном учреждении и на предприятии.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212" y="2976727"/>
            <a:ext cx="10479782" cy="36152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Федеральный закон "Об образовании в Российской Федерации" от 29.12.2012 N 273-ФЗ</a:t>
            </a:r>
          </a:p>
          <a:p>
            <a:r>
              <a:rPr lang="ru-RU" b="1" dirty="0"/>
              <a:t>Статья 69. Высшее образование</a:t>
            </a:r>
            <a:endParaRPr lang="ru-RU" dirty="0"/>
          </a:p>
          <a:p>
            <a:r>
              <a:rPr lang="ru-RU" dirty="0"/>
              <a:t>1. </a:t>
            </a:r>
            <a:r>
              <a:rPr lang="ru-RU" b="1" dirty="0">
                <a:solidFill>
                  <a:srgbClr val="C00000"/>
                </a:solidFill>
              </a:rPr>
              <a:t>Высшее образование имеет целью обеспечение подготовки высококвалифицированных кадров по всем основным направлениям общественно полезной деятельности в соответствии с потребностями общества и государства, удовлетворение потребностей личности в интеллектуальном, культурном и нравственном развитии, углублении и расширении образования, научно-педагогической квалификации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7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437" y="593159"/>
            <a:ext cx="11488190" cy="2123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ФЗ "Об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образовании в Российской Федерации" от 29.12.2012 N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273-ФЗ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Статья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100. Контрольные цифры приема на обучение за счет бюджетных ассигнований федерального бюджета, бюджетов субъектов Российской Федерации, местных бюджетов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Контрольные цифры приема 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распределяются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результатам публичного конкурса и устанавливаются организациям, осуществляющим образовательную деятельность, по профессиям, специальностям и направлениям подготовки и (или) укрупненным группам профессий, специальностей и направлений подготовки для обучения по имеющим государственную аккредитацию образовательным программам среднего профессионального и высшего образования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536" y="8384"/>
            <a:ext cx="1138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Контрольные цифры приема </a:t>
            </a:r>
            <a:r>
              <a:rPr lang="ru-RU" sz="3200" b="1" dirty="0" smtClean="0">
                <a:solidFill>
                  <a:srgbClr val="C00000"/>
                </a:solidFill>
              </a:rPr>
              <a:t>(КЦП)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30165"/>
              </p:ext>
            </p:extLst>
          </p:nvPr>
        </p:nvGraphicFramePr>
        <p:xfrm>
          <a:off x="291002" y="3881966"/>
          <a:ext cx="1172105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3873">
                  <a:extLst>
                    <a:ext uri="{9D8B030D-6E8A-4147-A177-3AD203B41FA5}">
                      <a16:colId xmlns:a16="http://schemas.microsoft.com/office/drawing/2014/main" val="1915385699"/>
                    </a:ext>
                  </a:extLst>
                </a:gridCol>
                <a:gridCol w="1877186">
                  <a:extLst>
                    <a:ext uri="{9D8B030D-6E8A-4147-A177-3AD203B41FA5}">
                      <a16:colId xmlns:a16="http://schemas.microsoft.com/office/drawing/2014/main" val="1496973392"/>
                    </a:ext>
                  </a:extLst>
                </a:gridCol>
              </a:tblGrid>
              <a:tr h="365838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Северо-Осетинский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государственный университет им. К.Л. Хетагурова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620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7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Северо-Кавказский горно-металлургический институт (ГТУ)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573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03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Горский государственный аграрный университет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313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59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Северо-Осетинская медицинская академия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374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98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Владикавказский филиал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000" b="1" baseline="0" dirty="0" err="1" smtClean="0">
                          <a:solidFill>
                            <a:srgbClr val="C00000"/>
                          </a:solidFill>
                        </a:rPr>
                        <a:t>финуниверситета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при Правительстве РФ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01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2208" y="2838825"/>
            <a:ext cx="1064577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КЦП в вузы РСО-Алания на очную форму обучения на программы </a:t>
            </a:r>
            <a:r>
              <a:rPr lang="ru-RU" sz="2400" b="1" dirty="0" err="1" smtClean="0">
                <a:solidFill>
                  <a:srgbClr val="C00000"/>
                </a:solidFill>
              </a:rPr>
              <a:t>баклавриата</a:t>
            </a:r>
            <a:r>
              <a:rPr lang="ru-RU" sz="2400" b="1" dirty="0" smtClean="0">
                <a:solidFill>
                  <a:srgbClr val="C00000"/>
                </a:solidFill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</a:rPr>
              <a:t>специалитета</a:t>
            </a:r>
            <a:r>
              <a:rPr lang="ru-RU" sz="2400" b="1" dirty="0" smtClean="0">
                <a:solidFill>
                  <a:srgbClr val="C00000"/>
                </a:solidFill>
              </a:rPr>
              <a:t>  на 2022/2023 учебный год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0" y="6075310"/>
            <a:ext cx="38205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ИТОГО			1929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498518"/>
              </p:ext>
            </p:extLst>
          </p:nvPr>
        </p:nvGraphicFramePr>
        <p:xfrm>
          <a:off x="648393" y="1"/>
          <a:ext cx="11543607" cy="590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840" y="6014720"/>
            <a:ext cx="1031240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* По данным предварительного опроса (ноябрь 2021 г.)выпускников текущего года ОО РСО-А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5099" y="241069"/>
            <a:ext cx="105239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Проблемы с реализацией возможностей абитуриентов поступить на бюджетные места в вузы республики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89322"/>
              </p:ext>
            </p:extLst>
          </p:nvPr>
        </p:nvGraphicFramePr>
        <p:xfrm>
          <a:off x="585585" y="1526000"/>
          <a:ext cx="11467869" cy="509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7869">
                  <a:extLst>
                    <a:ext uri="{9D8B030D-6E8A-4147-A177-3AD203B41FA5}">
                      <a16:colId xmlns:a16="http://schemas.microsoft.com/office/drawing/2014/main" val="4118868747"/>
                    </a:ext>
                  </a:extLst>
                </a:gridCol>
              </a:tblGrid>
              <a:tr h="158116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1. Нет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достаточного резерва в количестве сдающих ЕГЭ по математике профильной с учетом потерь /не преодолеют минимальный порог (15-20%) , выберут иногородние вузы ( 5-10%).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50130"/>
                  </a:ext>
                </a:extLst>
              </a:tr>
              <a:tr h="121343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2. Явный недостаток сдающих ЕГЭ по физике (менее 60% от числа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бюджетных мест в вузах РСО-Алания на направления, на которые проводятся ВИ по физике). 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220199"/>
                  </a:ext>
                </a:extLst>
              </a:tr>
              <a:tr h="1292819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3. Нет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достаточного резерва в количестве выпускников, намеренных сдавать ЕГЭ по информатике и ИКТ.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01770"/>
                  </a:ext>
                </a:extLst>
              </a:tr>
              <a:tr h="505913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Явный недостаток сдающих ЕГЭ по географии.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50457"/>
                  </a:ext>
                </a:extLst>
              </a:tr>
              <a:tr h="505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66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038" y="0"/>
            <a:ext cx="9931140" cy="9325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Предварительный выбор выпускниками текущего года </a:t>
            </a:r>
            <a:r>
              <a:rPr lang="ru-RU" sz="2400" b="1" dirty="0" smtClean="0">
                <a:solidFill>
                  <a:srgbClr val="C00000"/>
                </a:solidFill>
              </a:rPr>
              <a:t>предметов ЕГЭ по районам РСО-А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6814719"/>
              </p:ext>
            </p:extLst>
          </p:nvPr>
        </p:nvGraphicFramePr>
        <p:xfrm>
          <a:off x="-5744" y="860367"/>
          <a:ext cx="5857904" cy="424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1291981"/>
              </p:ext>
            </p:extLst>
          </p:nvPr>
        </p:nvGraphicFramePr>
        <p:xfrm>
          <a:off x="5928878" y="860367"/>
          <a:ext cx="6263121" cy="424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62466" y="5199101"/>
            <a:ext cx="1216998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ЕГЭ по математике </a:t>
            </a:r>
            <a:r>
              <a:rPr lang="ru-RU" b="1" dirty="0" smtClean="0">
                <a:solidFill>
                  <a:srgbClr val="C00000"/>
                </a:solidFill>
              </a:rPr>
              <a:t>профильной</a:t>
            </a:r>
            <a:r>
              <a:rPr lang="ru-RU" dirty="0" smtClean="0">
                <a:solidFill>
                  <a:srgbClr val="C00000"/>
                </a:solidFill>
              </a:rPr>
              <a:t>: явно недостаточно в </a:t>
            </a:r>
            <a:r>
              <a:rPr lang="ru-RU" dirty="0" err="1" smtClean="0">
                <a:solidFill>
                  <a:srgbClr val="C00000"/>
                </a:solidFill>
              </a:rPr>
              <a:t>Дигорском</a:t>
            </a:r>
            <a:r>
              <a:rPr lang="ru-RU" dirty="0" smtClean="0">
                <a:solidFill>
                  <a:srgbClr val="C00000"/>
                </a:solidFill>
              </a:rPr>
              <a:t> и Правобережном районах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2466" y="5615284"/>
            <a:ext cx="1170545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ЕГЭ по физике</a:t>
            </a:r>
            <a:r>
              <a:rPr lang="ru-RU" dirty="0" smtClean="0"/>
              <a:t>: заметно ниже среднего по РСО-А в </a:t>
            </a:r>
            <a:r>
              <a:rPr lang="ru-RU" dirty="0" err="1" smtClean="0"/>
              <a:t>Ардонском</a:t>
            </a:r>
            <a:r>
              <a:rPr lang="ru-RU" dirty="0" smtClean="0"/>
              <a:t>, </a:t>
            </a:r>
            <a:r>
              <a:rPr lang="ru-RU" dirty="0" err="1" smtClean="0"/>
              <a:t>Дигорском</a:t>
            </a:r>
            <a:r>
              <a:rPr lang="ru-RU" dirty="0" smtClean="0"/>
              <a:t>, </a:t>
            </a:r>
            <a:r>
              <a:rPr lang="ru-RU" dirty="0" err="1" smtClean="0"/>
              <a:t>Ирафском</a:t>
            </a:r>
            <a:r>
              <a:rPr lang="ru-RU" dirty="0" smtClean="0"/>
              <a:t> р-нах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321732" y="6104466"/>
            <a:ext cx="1382760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ЕГЭ по информатике и ИКТ</a:t>
            </a:r>
            <a:r>
              <a:rPr lang="ru-RU" dirty="0" smtClean="0"/>
              <a:t>: мало желающих в </a:t>
            </a:r>
            <a:r>
              <a:rPr lang="ru-RU" dirty="0" err="1" smtClean="0"/>
              <a:t>Алагирском</a:t>
            </a:r>
            <a:r>
              <a:rPr lang="ru-RU" dirty="0" smtClean="0"/>
              <a:t>, </a:t>
            </a:r>
            <a:r>
              <a:rPr lang="ru-RU" dirty="0" err="1" smtClean="0"/>
              <a:t>Ирафском</a:t>
            </a:r>
            <a:r>
              <a:rPr lang="ru-RU" dirty="0" smtClean="0"/>
              <a:t>, Кировском, Правобережном р-нах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9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181339"/>
            <a:ext cx="10756669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Образовательные организации с низкой долей выпускников, выбравших ЕГЭ по математике профильной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811"/>
              </p:ext>
            </p:extLst>
          </p:nvPr>
        </p:nvGraphicFramePr>
        <p:xfrm>
          <a:off x="1155469" y="1688406"/>
          <a:ext cx="9094124" cy="4741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6130">
                  <a:extLst>
                    <a:ext uri="{9D8B030D-6E8A-4147-A177-3AD203B41FA5}">
                      <a16:colId xmlns:a16="http://schemas.microsoft.com/office/drawing/2014/main" val="3797396066"/>
                    </a:ext>
                  </a:extLst>
                </a:gridCol>
                <a:gridCol w="2010280">
                  <a:extLst>
                    <a:ext uri="{9D8B030D-6E8A-4147-A177-3AD203B41FA5}">
                      <a16:colId xmlns:a16="http://schemas.microsoft.com/office/drawing/2014/main" val="2375627710"/>
                    </a:ext>
                  </a:extLst>
                </a:gridCol>
                <a:gridCol w="3167714">
                  <a:extLst>
                    <a:ext uri="{9D8B030D-6E8A-4147-A177-3AD203B41FA5}">
                      <a16:colId xmlns:a16="http://schemas.microsoft.com/office/drawing/2014/main" val="1768028408"/>
                    </a:ext>
                  </a:extLst>
                </a:gridCol>
              </a:tblGrid>
              <a:tr h="6822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Всего выпускников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Выбрали ЕГЭ по математике профильной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64526"/>
                  </a:ext>
                </a:extLst>
              </a:tr>
              <a:tr h="278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МБОУ СОШ №8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532356"/>
                  </a:ext>
                </a:extLst>
              </a:tr>
              <a:tr h="223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МБОУ СОШ №18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728941"/>
                  </a:ext>
                </a:extLst>
              </a:tr>
              <a:tr h="223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МБОУ СОШ №21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198702"/>
                  </a:ext>
                </a:extLst>
              </a:tr>
              <a:tr h="223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МБОУ СОШ №39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273952"/>
                  </a:ext>
                </a:extLst>
              </a:tr>
              <a:tr h="223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МБОУ СОШ с. Балта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190697"/>
                  </a:ext>
                </a:extLst>
              </a:tr>
              <a:tr h="223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МБОУ СОШ №3 г.Алагира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1400" b="1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722678"/>
                  </a:ext>
                </a:extLst>
              </a:tr>
              <a:tr h="223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МБОУ СОШ с.Суадаг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983068"/>
                  </a:ext>
                </a:extLst>
              </a:tr>
              <a:tr h="223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МБОУ СОШ пос. Мизур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692420"/>
                  </a:ext>
                </a:extLst>
              </a:tr>
              <a:tr h="83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МБОУ СОШ с. </a:t>
                      </a:r>
                      <a:r>
                        <a:rPr lang="ru-RU" sz="1400" b="1" u="none" strike="noStrike" dirty="0" err="1">
                          <a:effectLst/>
                        </a:rPr>
                        <a:t>Коста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30435"/>
                  </a:ext>
                </a:extLst>
              </a:tr>
              <a:tr h="83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МБОУ </a:t>
                      </a:r>
                      <a:r>
                        <a:rPr lang="ru-RU" sz="1400" b="1" u="none" strike="noStrike" dirty="0" err="1">
                          <a:effectLst/>
                        </a:rPr>
                        <a:t>сОШ</a:t>
                      </a:r>
                      <a:r>
                        <a:rPr lang="ru-RU" sz="1400" b="1" u="none" strike="noStrike" dirty="0">
                          <a:effectLst/>
                        </a:rPr>
                        <a:t> С. </a:t>
                      </a:r>
                      <a:r>
                        <a:rPr lang="ru-RU" sz="1400" b="1" u="none" strike="noStrike" dirty="0" err="1">
                          <a:effectLst/>
                        </a:rPr>
                        <a:t>Кадгарон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186735"/>
                  </a:ext>
                </a:extLst>
              </a:tr>
              <a:tr h="83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МБОУ СОШ С. </a:t>
                      </a:r>
                      <a:r>
                        <a:rPr lang="ru-RU" sz="1400" b="1" u="none" strike="noStrike" dirty="0" err="1">
                          <a:effectLst/>
                        </a:rPr>
                        <a:t>Красногор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436818"/>
                  </a:ext>
                </a:extLst>
              </a:tr>
              <a:tr h="83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МКОУ СОШ ст. Николаевская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420687"/>
                  </a:ext>
                </a:extLst>
              </a:tr>
              <a:tr h="83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МКОУ СОШ №2 с. </a:t>
                      </a:r>
                      <a:r>
                        <a:rPr lang="ru-RU" sz="1400" b="1" u="none" strike="noStrike" dirty="0" err="1">
                          <a:effectLst/>
                        </a:rPr>
                        <a:t>Дур-Дур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643427"/>
                  </a:ext>
                </a:extLst>
              </a:tr>
              <a:tr h="83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МКОУ СОШ №3 с. Эльхотово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21151"/>
                  </a:ext>
                </a:extLst>
              </a:tr>
              <a:tr h="83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МБОУ СОШ №7 г. Моздока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749342"/>
                  </a:ext>
                </a:extLst>
              </a:tr>
              <a:tr h="83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МБОУ СОШ с. Виноградное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055220"/>
                  </a:ext>
                </a:extLst>
              </a:tr>
              <a:tr h="83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МБОУ СОШ №2 с. Гизель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95100"/>
                  </a:ext>
                </a:extLst>
              </a:tr>
              <a:tr h="83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МБОУ СОШ с. Дачное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7" marR="8197" marT="81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7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1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0"/>
            <a:ext cx="12025745" cy="15070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Направления </a:t>
            </a:r>
            <a:r>
              <a:rPr lang="ru-RU" sz="2400" b="1" dirty="0" smtClean="0">
                <a:solidFill>
                  <a:srgbClr val="C00000"/>
                </a:solidFill>
              </a:rPr>
              <a:t>подготовки в вузах РСО-Алания, </a:t>
            </a:r>
            <a:r>
              <a:rPr lang="ru-RU" sz="2400" b="1" dirty="0">
                <a:solidFill>
                  <a:srgbClr val="C00000"/>
                </a:solidFill>
              </a:rPr>
              <a:t>по которым возможен дефицит абитуриентов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83468"/>
              </p:ext>
            </p:extLst>
          </p:nvPr>
        </p:nvGraphicFramePr>
        <p:xfrm>
          <a:off x="349134" y="1296784"/>
          <a:ext cx="11130741" cy="483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9105">
                  <a:extLst>
                    <a:ext uri="{9D8B030D-6E8A-4147-A177-3AD203B41FA5}">
                      <a16:colId xmlns:a16="http://schemas.microsoft.com/office/drawing/2014/main" val="311870288"/>
                    </a:ext>
                  </a:extLst>
                </a:gridCol>
                <a:gridCol w="1406206">
                  <a:extLst>
                    <a:ext uri="{9D8B030D-6E8A-4147-A177-3AD203B41FA5}">
                      <a16:colId xmlns:a16="http://schemas.microsoft.com/office/drawing/2014/main" val="3108065179"/>
                    </a:ext>
                  </a:extLst>
                </a:gridCol>
                <a:gridCol w="2460860">
                  <a:extLst>
                    <a:ext uri="{9D8B030D-6E8A-4147-A177-3AD203B41FA5}">
                      <a16:colId xmlns:a16="http://schemas.microsoft.com/office/drawing/2014/main" val="3086893842"/>
                    </a:ext>
                  </a:extLst>
                </a:gridCol>
                <a:gridCol w="3334570">
                  <a:extLst>
                    <a:ext uri="{9D8B030D-6E8A-4147-A177-3AD203B41FA5}">
                      <a16:colId xmlns:a16="http://schemas.microsoft.com/office/drawing/2014/main" val="3226458309"/>
                    </a:ext>
                  </a:extLst>
                </a:gridCol>
              </a:tblGrid>
              <a:tr h="8395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Направление (специальность)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КЦП на очную форму обучения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Профильный предмет ВИ (ЕГЭ)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Третий предмет ВИ (ЕГЭ) с возможным выбором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638839"/>
                  </a:ext>
                </a:extLst>
              </a:tr>
              <a:tr h="32712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СОГУ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51671"/>
                  </a:ext>
                </a:extLst>
              </a:tr>
              <a:tr h="6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Физика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Математика проф. /Информатика и ИКТ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138648"/>
                  </a:ext>
                </a:extLst>
              </a:tr>
              <a:tr h="592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Прикладная  математика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Информатика и ИКТ / Физика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253505"/>
                  </a:ext>
                </a:extLst>
              </a:tr>
              <a:tr h="6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Информатика и вычислительная техника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Информатика и ИКТ / 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815809"/>
                  </a:ext>
                </a:extLst>
              </a:tr>
              <a:tr h="327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География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География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61153"/>
                  </a:ext>
                </a:extLst>
              </a:tr>
              <a:tr h="408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Экология и природопользование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География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46847"/>
                  </a:ext>
                </a:extLst>
              </a:tr>
              <a:tr h="327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Обществознание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проф./Физика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989630"/>
                  </a:ext>
                </a:extLst>
              </a:tr>
              <a:tr h="65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Математика Информатика и ИКТ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Обществознание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Информатика и ИКТ/           Математика проф.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83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7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17695"/>
              </p:ext>
            </p:extLst>
          </p:nvPr>
        </p:nvGraphicFramePr>
        <p:xfrm>
          <a:off x="340823" y="124687"/>
          <a:ext cx="11521440" cy="6342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850">
                  <a:extLst>
                    <a:ext uri="{9D8B030D-6E8A-4147-A177-3AD203B41FA5}">
                      <a16:colId xmlns:a16="http://schemas.microsoft.com/office/drawing/2014/main" val="4108218983"/>
                    </a:ext>
                  </a:extLst>
                </a:gridCol>
                <a:gridCol w="1463408">
                  <a:extLst>
                    <a:ext uri="{9D8B030D-6E8A-4147-A177-3AD203B41FA5}">
                      <a16:colId xmlns:a16="http://schemas.microsoft.com/office/drawing/2014/main" val="337592678"/>
                    </a:ext>
                  </a:extLst>
                </a:gridCol>
                <a:gridCol w="2560967">
                  <a:extLst>
                    <a:ext uri="{9D8B030D-6E8A-4147-A177-3AD203B41FA5}">
                      <a16:colId xmlns:a16="http://schemas.microsoft.com/office/drawing/2014/main" val="1472793294"/>
                    </a:ext>
                  </a:extLst>
                </a:gridCol>
                <a:gridCol w="3470215">
                  <a:extLst>
                    <a:ext uri="{9D8B030D-6E8A-4147-A177-3AD203B41FA5}">
                      <a16:colId xmlns:a16="http://schemas.microsoft.com/office/drawing/2014/main" val="2472800831"/>
                    </a:ext>
                  </a:extLst>
                </a:gridCol>
              </a:tblGrid>
              <a:tr h="5902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Направление (специальность)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КЦП на очную форму обучения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Профильный предмет ВИ (ЕГЭ)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Третий предмет ВИ (ЕГЭ) с возможным выбором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106955"/>
                  </a:ext>
                </a:extLst>
              </a:tr>
              <a:tr h="237274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СКГМИ (ГТУ)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88292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Электроэнергетика и электротехника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46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512029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Автоматизация технологических процессов и производств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938971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Технолгические машины и оборудование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24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361191"/>
                  </a:ext>
                </a:extLst>
              </a:tr>
              <a:tr h="410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Металлургия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25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757386"/>
                  </a:ext>
                </a:extLst>
              </a:tr>
              <a:tr h="410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Строительство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67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617110"/>
                  </a:ext>
                </a:extLst>
              </a:tr>
              <a:tr h="410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Электроника и наноэлектроника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70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 /Информатика и ИКТ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92187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Инфокоммуникационные технологии и системы связи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30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Информатика и ИКТ /Физика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088110"/>
                  </a:ext>
                </a:extLst>
              </a:tr>
              <a:tr h="410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Техносферная безопасность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35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Информатика и ИКТ /Физика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45840"/>
                  </a:ext>
                </a:extLst>
              </a:tr>
              <a:tr h="410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Прикладная геология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20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895031"/>
                  </a:ext>
                </a:extLst>
              </a:tr>
              <a:tr h="410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Горное дело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56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270618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Информатика и вычислительная техника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60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Математика профиль.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Информатика и ИКТ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005462"/>
                  </a:ext>
                </a:extLst>
              </a:tr>
              <a:tr h="410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Прикладная информатика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40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Математика профиль.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Информатика и ИКТ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0" marR="8160" marT="816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954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7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99617"/>
              </p:ext>
            </p:extLst>
          </p:nvPr>
        </p:nvGraphicFramePr>
        <p:xfrm>
          <a:off x="374073" y="241067"/>
          <a:ext cx="11230494" cy="6134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4318">
                  <a:extLst>
                    <a:ext uri="{9D8B030D-6E8A-4147-A177-3AD203B41FA5}">
                      <a16:colId xmlns:a16="http://schemas.microsoft.com/office/drawing/2014/main" val="56633033"/>
                    </a:ext>
                  </a:extLst>
                </a:gridCol>
                <a:gridCol w="1418808">
                  <a:extLst>
                    <a:ext uri="{9D8B030D-6E8A-4147-A177-3AD203B41FA5}">
                      <a16:colId xmlns:a16="http://schemas.microsoft.com/office/drawing/2014/main" val="2745133658"/>
                    </a:ext>
                  </a:extLst>
                </a:gridCol>
                <a:gridCol w="2482915">
                  <a:extLst>
                    <a:ext uri="{9D8B030D-6E8A-4147-A177-3AD203B41FA5}">
                      <a16:colId xmlns:a16="http://schemas.microsoft.com/office/drawing/2014/main" val="2499081956"/>
                    </a:ext>
                  </a:extLst>
                </a:gridCol>
                <a:gridCol w="3364453">
                  <a:extLst>
                    <a:ext uri="{9D8B030D-6E8A-4147-A177-3AD203B41FA5}">
                      <a16:colId xmlns:a16="http://schemas.microsoft.com/office/drawing/2014/main" val="2398476342"/>
                    </a:ext>
                  </a:extLst>
                </a:gridCol>
              </a:tblGrid>
              <a:tr h="1363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Направление (специальность)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КЦП на очную форму обучения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Профильный предмет ВИ (ЕГЭ)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Третий предмет ВИ (ЕГЭ) с возможным выбором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42640"/>
                  </a:ext>
                </a:extLst>
              </a:tr>
              <a:tr h="34082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ГГАУ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821514"/>
                  </a:ext>
                </a:extLst>
              </a:tr>
              <a:tr h="681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effectLst/>
                        </a:rPr>
                        <a:t>Электрообеспечение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предприятий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22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Физика /Химия/Информатика и ИКТ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552524"/>
                  </a:ext>
                </a:extLst>
              </a:tr>
              <a:tr h="102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Землеустройство и кадастр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 /География/Информатика и ИКТ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987636"/>
                  </a:ext>
                </a:extLst>
              </a:tr>
              <a:tr h="681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Организация и безпасность движения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Математика профиль.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 /Химия/Информатика и ИКТ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241120"/>
                  </a:ext>
                </a:extLst>
              </a:tr>
              <a:tr h="681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Автомобили и автомобильное хозяйство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Математика профиль.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 /Химия/Информатика и ИКТ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105644"/>
                  </a:ext>
                </a:extLst>
              </a:tr>
              <a:tr h="681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Стандартизация и сертификация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Математика профиль.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 /Химия/Информатика и ИКТ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375550"/>
                  </a:ext>
                </a:extLst>
              </a:tr>
              <a:tr h="681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Электрооборудование и электротехнологии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20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Математика профиль.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Физика /Химия/Информатика и ИКТ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04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5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014" y="192129"/>
            <a:ext cx="10869909" cy="81861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расписания проведения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ОГЭ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2022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7014" y="1084526"/>
            <a:ext cx="9041109" cy="8604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Досрочный период: 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21 апреля - 17 мая 2022 г.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6735" y="1726139"/>
            <a:ext cx="475046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5754" y="3024370"/>
            <a:ext cx="3025864" cy="382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Резервные дни основного периода: 23 июня - 2 июля 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Дополнительный период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–24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сентября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7722" y="2345411"/>
          <a:ext cx="8009478" cy="4265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163">
                  <a:extLst>
                    <a:ext uri="{9D8B030D-6E8A-4147-A177-3AD203B41FA5}">
                      <a16:colId xmlns:a16="http://schemas.microsoft.com/office/drawing/2014/main" val="1629556067"/>
                    </a:ext>
                  </a:extLst>
                </a:gridCol>
                <a:gridCol w="5226315">
                  <a:extLst>
                    <a:ext uri="{9D8B030D-6E8A-4147-A177-3AD203B41FA5}">
                      <a16:colId xmlns:a16="http://schemas.microsoft.com/office/drawing/2014/main" val="3795185895"/>
                    </a:ext>
                  </a:extLst>
                </a:gridCol>
              </a:tblGrid>
              <a:tr h="330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Предмет ОГЭ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758075"/>
                  </a:ext>
                </a:extLst>
              </a:tr>
              <a:tr h="438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 мая (пятница)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иностранные языки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512544"/>
                  </a:ext>
                </a:extLst>
              </a:tr>
              <a:tr h="438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 мая (суббота)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иностранные языки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5544609"/>
                  </a:ext>
                </a:extLst>
              </a:tr>
              <a:tr h="438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 мая (понедельник)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919490"/>
                  </a:ext>
                </a:extLst>
              </a:tr>
              <a:tr h="438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 мая (четверг)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обществознание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8138339"/>
                  </a:ext>
                </a:extLst>
              </a:tr>
              <a:tr h="438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июня (среда)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история, физика, биология, химия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479725"/>
                  </a:ext>
                </a:extLst>
              </a:tr>
              <a:tr h="438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 июня (вторник)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биология, информатика и ИКТ, география, химия;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6852372"/>
                  </a:ext>
                </a:extLst>
              </a:tr>
              <a:tr h="438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 июня (пятница)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литература, физика, информатика и ИКТ, география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017222"/>
                  </a:ext>
                </a:extLst>
              </a:tr>
              <a:tr h="438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 июня (среда)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русский язык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46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1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Качество ведения РИС    ЕГЭ/ГВЭ – проблемные зоны и пути решения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875933" y="1415791"/>
            <a:ext cx="9387811" cy="4525962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400" dirty="0">
                <a:solidFill>
                  <a:srgbClr val="000099"/>
                </a:solidFill>
              </a:rPr>
              <a:t>ошибки в ФИО </a:t>
            </a:r>
            <a:r>
              <a:rPr lang="ru-RU" altLang="ru-RU" sz="2400" dirty="0" smtClean="0">
                <a:solidFill>
                  <a:srgbClr val="000099"/>
                </a:solidFill>
              </a:rPr>
              <a:t>участников, работников, </a:t>
            </a:r>
            <a:r>
              <a:rPr lang="ru-RU" altLang="ru-RU" sz="2400" dirty="0">
                <a:solidFill>
                  <a:srgbClr val="000099"/>
                </a:solidFill>
              </a:rPr>
              <a:t>в</a:t>
            </a:r>
            <a:r>
              <a:rPr lang="ru-RU" altLang="ru-RU" sz="2400" dirty="0" smtClean="0">
                <a:solidFill>
                  <a:srgbClr val="000099"/>
                </a:solidFill>
              </a:rPr>
              <a:t> персональных данных</a:t>
            </a:r>
            <a:endParaRPr lang="ru-RU" altLang="ru-RU" sz="2400" dirty="0">
              <a:solidFill>
                <a:srgbClr val="000099"/>
              </a:solidFill>
            </a:endParaRPr>
          </a:p>
          <a:p>
            <a:r>
              <a:rPr lang="ru-RU" altLang="ru-RU" sz="2400" dirty="0">
                <a:solidFill>
                  <a:srgbClr val="000099"/>
                </a:solidFill>
              </a:rPr>
              <a:t>выбор предметов</a:t>
            </a:r>
            <a:r>
              <a:rPr lang="en-US" altLang="ru-RU" sz="2400" dirty="0">
                <a:solidFill>
                  <a:srgbClr val="000099"/>
                </a:solidFill>
              </a:rPr>
              <a:t> (</a:t>
            </a:r>
            <a:r>
              <a:rPr lang="ru-RU" altLang="ru-RU" sz="2400" dirty="0">
                <a:solidFill>
                  <a:srgbClr val="000099"/>
                </a:solidFill>
              </a:rPr>
              <a:t>внимание! математика и </a:t>
            </a:r>
            <a:r>
              <a:rPr lang="ru-RU" altLang="ru-RU" sz="2400" dirty="0" err="1">
                <a:solidFill>
                  <a:srgbClr val="000099"/>
                </a:solidFill>
              </a:rPr>
              <a:t>ин.язык</a:t>
            </a:r>
            <a:r>
              <a:rPr lang="ru-RU" altLang="ru-RU" sz="2400" dirty="0">
                <a:solidFill>
                  <a:srgbClr val="000099"/>
                </a:solidFill>
              </a:rPr>
              <a:t>)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самостоятельные изменения в БД на уровне школы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отсутствие специализации у некоторых учителей (особенно осетинского языка)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вынесение экзамена на резервный день при отсутствии совпадения экзаменов</a:t>
            </a:r>
          </a:p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Выверка сведений </a:t>
            </a:r>
          </a:p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Блокировка БД </a:t>
            </a:r>
            <a:r>
              <a:rPr lang="ru-RU" altLang="ru-RU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ГИА– </a:t>
            </a:r>
            <a:r>
              <a:rPr lang="ru-RU" altLang="ru-RU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 февраля </a:t>
            </a:r>
            <a:endParaRPr lang="ru-RU" altLang="ru-RU" b="1" dirty="0" smtClean="0">
              <a:solidFill>
                <a:srgbClr val="2E3192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b="1" dirty="0" smtClean="0">
              <a:solidFill>
                <a:srgbClr val="2E3192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rgbClr val="C00000"/>
                </a:solidFill>
              </a:rPr>
              <a:t>Выдача базы данных ГИА-11 (для внесения предметов ) - 23 декабря 2022 г. 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92313" y="216130"/>
            <a:ext cx="8229600" cy="1105594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Качество ведения РИС    </a:t>
            </a:r>
            <a:r>
              <a:rPr lang="ru-RU" alt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ГИА-9 </a:t>
            </a:r>
            <a:r>
              <a:rPr lang="ru-RU" alt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– </a:t>
            </a:r>
            <a:r>
              <a:rPr lang="ru-RU" alt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проблемные зоны и пути решения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875933" y="1415791"/>
            <a:ext cx="9387811" cy="4525962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400" dirty="0">
                <a:solidFill>
                  <a:srgbClr val="000099"/>
                </a:solidFill>
              </a:rPr>
              <a:t>ошибки в </a:t>
            </a:r>
            <a:r>
              <a:rPr lang="ru-RU" altLang="ru-RU" sz="2400" dirty="0" smtClean="0">
                <a:solidFill>
                  <a:srgbClr val="000099"/>
                </a:solidFill>
              </a:rPr>
              <a:t>написании ФИО участников, работников, </a:t>
            </a:r>
            <a:r>
              <a:rPr lang="ru-RU" altLang="ru-RU" sz="2400" dirty="0">
                <a:solidFill>
                  <a:srgbClr val="000099"/>
                </a:solidFill>
              </a:rPr>
              <a:t>в</a:t>
            </a:r>
            <a:r>
              <a:rPr lang="ru-RU" altLang="ru-RU" sz="2400" dirty="0" smtClean="0">
                <a:solidFill>
                  <a:srgbClr val="000099"/>
                </a:solidFill>
              </a:rPr>
              <a:t> персональных данных (разночтения с БД ГИА-11 по работникам и сведениям об ОО)</a:t>
            </a:r>
          </a:p>
          <a:p>
            <a:r>
              <a:rPr lang="ru-RU" altLang="ru-RU" sz="2400" dirty="0" smtClean="0">
                <a:solidFill>
                  <a:srgbClr val="000099"/>
                </a:solidFill>
              </a:rPr>
              <a:t>Отсутствие паспортов у участников, достигших 14 летнего возраста</a:t>
            </a:r>
            <a:endParaRPr lang="ru-RU" altLang="ru-RU" sz="2400" dirty="0">
              <a:solidFill>
                <a:srgbClr val="000099"/>
              </a:solidFill>
            </a:endParaRPr>
          </a:p>
          <a:p>
            <a:r>
              <a:rPr lang="ru-RU" altLang="ru-RU" sz="2400" dirty="0">
                <a:solidFill>
                  <a:srgbClr val="000099"/>
                </a:solidFill>
              </a:rPr>
              <a:t>выбор предметов</a:t>
            </a:r>
            <a:r>
              <a:rPr lang="en-US" altLang="ru-RU" sz="2400" dirty="0">
                <a:solidFill>
                  <a:srgbClr val="000099"/>
                </a:solidFill>
              </a:rPr>
              <a:t> </a:t>
            </a:r>
            <a:r>
              <a:rPr lang="ru-RU" altLang="ru-RU" sz="2400" dirty="0" smtClean="0">
                <a:solidFill>
                  <a:srgbClr val="000099"/>
                </a:solidFill>
              </a:rPr>
              <a:t>самостоятельные </a:t>
            </a:r>
            <a:r>
              <a:rPr lang="ru-RU" altLang="ru-RU" sz="2400" dirty="0">
                <a:solidFill>
                  <a:srgbClr val="000099"/>
                </a:solidFill>
              </a:rPr>
              <a:t>изменения в БД на уровне школы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отсутствие специализации у некоторых учителей (особенно осетинского языка)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вынесение экзамена на резервный день при отсутствии совпадения экзаменов</a:t>
            </a:r>
          </a:p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Выверка сведений </a:t>
            </a:r>
          </a:p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Блокировка БД </a:t>
            </a:r>
            <a:r>
              <a:rPr lang="ru-RU" altLang="ru-RU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ГИА– </a:t>
            </a:r>
            <a:r>
              <a:rPr lang="ru-RU" altLang="ru-RU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марта</a:t>
            </a:r>
            <a:endParaRPr lang="ru-RU" altLang="ru-RU" b="1" dirty="0" smtClean="0">
              <a:solidFill>
                <a:srgbClr val="2E3192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b="1" dirty="0" smtClean="0">
              <a:solidFill>
                <a:srgbClr val="2E3192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solidFill>
                  <a:srgbClr val="C00000"/>
                </a:solidFill>
              </a:rPr>
              <a:t>Выдача базы данных ГИА-9 ( итоговое собеседование )  - 18 декабря 2022 г. 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Изменения в РИС -11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409989"/>
            <a:ext cx="5181600" cy="445109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После 1 февраля заявления об участии в ГИА или изменении перечня выбранных предметов, формы ГИА </a:t>
            </a:r>
            <a:r>
              <a:rPr lang="ru-RU" dirty="0" smtClean="0">
                <a:solidFill>
                  <a:srgbClr val="FF0000"/>
                </a:solidFill>
              </a:rPr>
              <a:t>принимаются по решению ГЭК РСО-Алания </a:t>
            </a:r>
            <a:r>
              <a:rPr lang="ru-RU" dirty="0" smtClean="0"/>
              <a:t>при </a:t>
            </a:r>
            <a:r>
              <a:rPr lang="ru-RU" dirty="0"/>
              <a:t>наличии у заявителя уважительных   причин, подтвержденных документально, не позднее чем за две недели до начала соответствующего экзамена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Заявление с приложением документов подается ответственному секретарю ГЭК. </a:t>
            </a:r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409989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Изменение персональных данных </a:t>
            </a:r>
            <a:r>
              <a:rPr lang="ru-RU" dirty="0" smtClean="0"/>
              <a:t>(ошибка в БД, изменения ФИО, замена паспорта и т.п.) возможно в любое время на </a:t>
            </a:r>
            <a:r>
              <a:rPr lang="ru-RU" dirty="0" smtClean="0">
                <a:solidFill>
                  <a:srgbClr val="C00000"/>
                </a:solidFill>
              </a:rPr>
              <a:t>основании ходатайства на имя директора ГБУ РЦОКО .</a:t>
            </a:r>
          </a:p>
          <a:p>
            <a:r>
              <a:rPr lang="ru-RU" dirty="0" smtClean="0"/>
              <a:t>В обязательном порядке прилагаются подтверждающие документы.</a:t>
            </a:r>
          </a:p>
          <a:p>
            <a:r>
              <a:rPr lang="ru-RU" dirty="0" smtClean="0"/>
              <a:t>В случае замены паспорта прилагается скан-копия нового паспорта, включая страницу с информацией о ранее выданном паспорте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3757" y="5532437"/>
            <a:ext cx="10515600" cy="1026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Изменения в РИС -9 после 1 марта по решению ГЭК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85" y="1201852"/>
            <a:ext cx="3640424" cy="512678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28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Изменения в РИС по работникам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63688" y="1313412"/>
            <a:ext cx="6657109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Сведения о работниках вносятся ОО.</a:t>
            </a:r>
          </a:p>
          <a:p>
            <a:r>
              <a:rPr lang="ru-RU" dirty="0" smtClean="0"/>
              <a:t>Работник дает согласие на обработку персональных данных.</a:t>
            </a:r>
          </a:p>
          <a:p>
            <a:r>
              <a:rPr lang="ru-RU" dirty="0" smtClean="0"/>
              <a:t>Согласие хранится в ОО.</a:t>
            </a:r>
          </a:p>
          <a:p>
            <a:r>
              <a:rPr lang="ru-RU" dirty="0" smtClean="0"/>
              <a:t>Добавление нового сотрудника, исключение из РИС – на основании ходатайства на имя директора ГБУ РЦОКО до утверждения МОН списочного состава работников ППЭ.</a:t>
            </a:r>
          </a:p>
          <a:p>
            <a:r>
              <a:rPr lang="ru-RU" dirty="0" smtClean="0"/>
              <a:t>Изменение персональных данных работника – на основании ходатайства в ГБУ РЦОКО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2148" y="234802"/>
            <a:ext cx="9111269" cy="10763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3192"/>
                </a:solidFill>
                <a:latin typeface="Cambria" pitchFamily="18" charset="0"/>
              </a:defRPr>
            </a:lvl1pPr>
          </a:lstStyle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cs typeface="Arial" charset="0"/>
              </a:rPr>
              <a:t>Информационная работа с участниками </a:t>
            </a:r>
            <a:r>
              <a:rPr lang="ru-RU" sz="3200" dirty="0" smtClean="0">
                <a:solidFill>
                  <a:srgbClr val="C00000"/>
                </a:solidFill>
                <a:cs typeface="Arial" charset="0"/>
              </a:rPr>
              <a:t>ГИА </a:t>
            </a:r>
            <a:r>
              <a:rPr lang="ru-RU" sz="3200" dirty="0">
                <a:solidFill>
                  <a:srgbClr val="C00000"/>
                </a:solidFill>
                <a:cs typeface="Arial" charset="0"/>
              </a:rPr>
              <a:t>и их родителями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9119" y="2849565"/>
            <a:ext cx="3978275" cy="122396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Общая информация о </a:t>
            </a:r>
            <a:r>
              <a:rPr lang="ru-RU" dirty="0" smtClean="0">
                <a:solidFill>
                  <a:srgbClr val="000099"/>
                </a:solidFill>
                <a:latin typeface="Cambria"/>
              </a:rPr>
              <a:t>процедуре, форме ГИА </a:t>
            </a:r>
            <a:r>
              <a:rPr lang="ru-RU" dirty="0">
                <a:solidFill>
                  <a:srgbClr val="000099"/>
                </a:solidFill>
                <a:latin typeface="Cambria"/>
              </a:rPr>
              <a:t>(срок подачи заявления, 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в</a:t>
            </a:r>
            <a:r>
              <a:rPr lang="ru-RU" dirty="0" smtClean="0">
                <a:solidFill>
                  <a:srgbClr val="000099"/>
                </a:solidFill>
                <a:latin typeface="Cambria"/>
              </a:rPr>
              <a:t>ыбор формы и </a:t>
            </a:r>
            <a:r>
              <a:rPr lang="ru-RU" dirty="0">
                <a:solidFill>
                  <a:srgbClr val="000099"/>
                </a:solidFill>
                <a:latin typeface="Cambria"/>
              </a:rPr>
              <a:t>предметов)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03400" y="1464636"/>
            <a:ext cx="8418513" cy="71913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4B4B"/>
                </a:solidFill>
                <a:latin typeface="Cambria"/>
              </a:rPr>
              <a:t>Проведение родительских собраний и классных часов по вопросу подготовки к проведению </a:t>
            </a:r>
            <a:r>
              <a:rPr lang="ru-RU" sz="2000" b="1" dirty="0" smtClean="0">
                <a:solidFill>
                  <a:srgbClr val="FF4B4B"/>
                </a:solidFill>
                <a:latin typeface="Cambria"/>
              </a:rPr>
              <a:t>ГИА</a:t>
            </a:r>
            <a:endParaRPr lang="ru-RU" sz="2000" b="1" dirty="0">
              <a:solidFill>
                <a:srgbClr val="FF4B4B"/>
              </a:solidFill>
              <a:latin typeface="Cambr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7851" y="4360864"/>
            <a:ext cx="3984625" cy="86836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99"/>
              </a:solidFill>
              <a:latin typeface="Cambria"/>
            </a:endParaRP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Минимальное количество 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баллов </a:t>
            </a:r>
            <a:r>
              <a:rPr lang="ru-RU" dirty="0" smtClean="0">
                <a:solidFill>
                  <a:srgbClr val="000099"/>
                </a:solidFill>
                <a:latin typeface="Cambria"/>
              </a:rPr>
              <a:t>ГИА</a:t>
            </a:r>
            <a:endParaRPr lang="ru-RU" dirty="0">
              <a:solidFill>
                <a:srgbClr val="000099"/>
              </a:solidFill>
              <a:latin typeface="Cambria"/>
            </a:endParaRPr>
          </a:p>
          <a:p>
            <a:pPr algn="ctr">
              <a:defRPr/>
            </a:pPr>
            <a:endParaRPr lang="ru-RU" dirty="0">
              <a:solidFill>
                <a:srgbClr val="000099"/>
              </a:solidFill>
              <a:latin typeface="Cambr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4251" y="2399673"/>
            <a:ext cx="4133850" cy="64293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Психологическая помощь                                       (по необходимости)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47851" y="5445126"/>
            <a:ext cx="3960813" cy="93662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Условия допуска к сдаче </a:t>
            </a:r>
            <a:r>
              <a:rPr lang="ru-RU" dirty="0" smtClean="0">
                <a:solidFill>
                  <a:srgbClr val="000099"/>
                </a:solidFill>
                <a:latin typeface="Cambria"/>
              </a:rPr>
              <a:t>ГИА </a:t>
            </a:r>
            <a:endParaRPr lang="ru-RU" dirty="0">
              <a:solidFill>
                <a:srgbClr val="000099"/>
              </a:solidFill>
              <a:latin typeface="Cambria"/>
            </a:endParaRP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и условия пересдачи </a:t>
            </a:r>
            <a:r>
              <a:rPr lang="ru-RU" dirty="0" smtClean="0">
                <a:solidFill>
                  <a:srgbClr val="000099"/>
                </a:solidFill>
                <a:latin typeface="Cambria"/>
              </a:rPr>
              <a:t>ГИА</a:t>
            </a:r>
            <a:endParaRPr lang="ru-RU" dirty="0">
              <a:solidFill>
                <a:srgbClr val="000099"/>
              </a:solidFill>
              <a:latin typeface="Cambr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8850" y="3154494"/>
            <a:ext cx="4183063" cy="150812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Разъяснения  о запрете наличия 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и использования средств связи 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и справочных материалов, а также 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по процедуре удаления участников  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с экзамена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8063" y="5616576"/>
            <a:ext cx="4133850" cy="93662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Подача апелляций о нарушении процедуры </a:t>
            </a:r>
            <a:r>
              <a:rPr lang="ru-RU" dirty="0" smtClean="0">
                <a:solidFill>
                  <a:srgbClr val="000099"/>
                </a:solidFill>
                <a:latin typeface="Cambria"/>
              </a:rPr>
              <a:t>ГИА </a:t>
            </a:r>
            <a:r>
              <a:rPr lang="ru-RU" dirty="0">
                <a:solidFill>
                  <a:srgbClr val="000099"/>
                </a:solidFill>
                <a:latin typeface="Cambria"/>
              </a:rPr>
              <a:t>и о несогласии 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  <a:latin typeface="Cambria"/>
              </a:rPr>
              <a:t>с выставленными баллами </a:t>
            </a:r>
            <a:r>
              <a:rPr lang="ru-RU" dirty="0" smtClean="0">
                <a:solidFill>
                  <a:srgbClr val="000099"/>
                </a:solidFill>
                <a:latin typeface="Cambria"/>
              </a:rPr>
              <a:t>ГИА</a:t>
            </a:r>
            <a:endParaRPr lang="ru-RU" dirty="0">
              <a:solidFill>
                <a:srgbClr val="000099"/>
              </a:solidFill>
              <a:latin typeface="Cambr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64251" y="4576764"/>
            <a:ext cx="3984625" cy="86836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99"/>
              </a:solidFill>
              <a:latin typeface="Cambria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Процедура ознакомления с результатами ГИА</a:t>
            </a:r>
            <a:endParaRPr lang="ru-RU" dirty="0">
              <a:solidFill>
                <a:srgbClr val="000099"/>
              </a:solidFill>
              <a:latin typeface="Cambria"/>
            </a:endParaRPr>
          </a:p>
          <a:p>
            <a:pPr algn="ctr">
              <a:defRPr/>
            </a:pPr>
            <a:endParaRPr lang="ru-RU" dirty="0">
              <a:solidFill>
                <a:srgbClr val="000099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5695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765176" cy="5344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386" y="3305175"/>
            <a:ext cx="3819525" cy="35528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90" y="1082127"/>
            <a:ext cx="4725396" cy="61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11091" y="262872"/>
            <a:ext cx="6580909" cy="102560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Информационные стенды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9586" y="4117296"/>
            <a:ext cx="3050568" cy="37701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СОШ </a:t>
            </a:r>
            <a:r>
              <a:rPr lang="ru-RU" dirty="0" err="1" smtClean="0"/>
              <a:t>с.Притеречного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4417373" cy="3250911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35800" y="4705005"/>
            <a:ext cx="3287684" cy="510020"/>
          </a:xfrm>
        </p:spPr>
        <p:txBody>
          <a:bodyPr/>
          <a:lstStyle/>
          <a:p>
            <a:r>
              <a:rPr lang="ru-RU" dirty="0" smtClean="0"/>
              <a:t>СОШ </a:t>
            </a:r>
            <a:r>
              <a:rPr lang="ru-RU" dirty="0" err="1" smtClean="0"/>
              <a:t>ст.Павлодольской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63" y="1197479"/>
            <a:ext cx="4181853" cy="320826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684" y="1752320"/>
            <a:ext cx="3167616" cy="4232305"/>
          </a:xfrm>
          <a:prstGeom prst="rect">
            <a:avLst/>
          </a:prstGeom>
        </p:spPr>
      </p:pic>
      <p:sp>
        <p:nvSpPr>
          <p:cNvPr id="11" name="Текст 6"/>
          <p:cNvSpPr txBox="1">
            <a:spLocks/>
          </p:cNvSpPr>
          <p:nvPr/>
        </p:nvSpPr>
        <p:spPr>
          <a:xfrm>
            <a:off x="8662616" y="6217921"/>
            <a:ext cx="3287684" cy="510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СОШ №1 </a:t>
            </a:r>
            <a:r>
              <a:rPr lang="ru-RU" dirty="0" err="1" smtClean="0"/>
              <a:t>с.Чикола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Полезные ресурсы по подготовке к ЕГЭ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41412" y="2249487"/>
            <a:ext cx="10388341" cy="35417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hlinkClick r:id="rId2"/>
              </a:rPr>
              <a:t>https://fipi.ru/ege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/>
              <a:t>- сайт ФИПИ</a:t>
            </a:r>
          </a:p>
          <a:p>
            <a:pPr algn="r"/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http://obrnadzor.gov.ru/gia/gia-11/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Официальный сайт Рособрнадзора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mon.alania.gov.ru/pages/5156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dirty="0" smtClean="0"/>
              <a:t>сайт МОН РСО-А</a:t>
            </a:r>
            <a:endParaRPr lang="ru-RU" sz="3200" dirty="0"/>
          </a:p>
          <a:p>
            <a:r>
              <a:rPr lang="en-US" sz="3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5"/>
              </a:rPr>
              <a:t>ege15.ru/files/news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сайт ГБУ РЦОКО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9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5" y="623454"/>
            <a:ext cx="9186338" cy="58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332657"/>
            <a:ext cx="6048620" cy="617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9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603" y="4373707"/>
            <a:ext cx="10008524" cy="248429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Особенности </a:t>
            </a:r>
            <a:r>
              <a:rPr lang="ru-RU" sz="1600" dirty="0"/>
              <a:t>проведения государственной итоговой аттестации по образовательным программам среднего общего образования в 2021 году, утвержденными </a:t>
            </a:r>
            <a:r>
              <a:rPr lang="ru-RU" sz="1600" b="1" dirty="0"/>
              <a:t>приказом Министерства просвещения Российской Федерации и Федеральной службы по надзору в сфере образования и науки от 16 марта 2021 г. № 105/307</a:t>
            </a:r>
            <a:r>
              <a:rPr lang="ru-RU" sz="1600" dirty="0"/>
              <a:t> (зарегистрирован Министерством юстиции Российской Федерации 2 апреля 2021 г., регистрационный № 62971).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Особенности </a:t>
            </a:r>
            <a:r>
              <a:rPr lang="ru-RU" sz="1600" dirty="0"/>
              <a:t>проведения государственной итоговой аттестации по образовательным программам основного общего образования в 2021 году, утвержденные </a:t>
            </a:r>
            <a:r>
              <a:rPr lang="ru-RU" sz="1600" b="1" dirty="0"/>
              <a:t>приказом Министерства просвещения Российской Федерации и Федеральной службы по надзору в сфере образования и науки от 16 марта 2021 г. № 104/306</a:t>
            </a:r>
            <a:r>
              <a:rPr lang="ru-RU" sz="1600" dirty="0"/>
              <a:t> (зарегистрирован Министерством юстиции Российской Федерации 2 апреля 2021 г., регистрационный № 62970) 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1603" y="483623"/>
            <a:ext cx="10515600" cy="53770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Федеральные нормативные правовые акты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" y="1203231"/>
            <a:ext cx="11496502" cy="360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России и Рособрнадзора от 07.11.2018 № 190/1512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«Об утверждении Порядка проведения государственной итоговой аттестации по образовательным программам среднего общего образования» (зарегистрирован Минюстом России 10.12.2018, регистрационный №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52952)</a:t>
            </a:r>
          </a:p>
          <a:p>
            <a:pPr marL="285750" indent="-285750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России и Рособрнадзора от 07.11.2018 № 189/1513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«Об утверждении Порядка проведения государственной итоговой аттестации по образовательным программам основного общего образования» (зарегистрирован Минюстом 10.12.2018 регистрационный № 52953)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4930604" y="4197946"/>
            <a:ext cx="722052" cy="1579419"/>
          </a:xfrm>
          <a:prstGeom prst="mathMultiply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4930604" y="5347873"/>
            <a:ext cx="722052" cy="1579419"/>
          </a:xfrm>
          <a:prstGeom prst="mathMultiply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" y="113000"/>
            <a:ext cx="6143192" cy="6171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85" y="499855"/>
            <a:ext cx="5827222" cy="5535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312" y="4364095"/>
            <a:ext cx="5598455" cy="240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4" y="313267"/>
            <a:ext cx="11225649" cy="64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0" y="258747"/>
            <a:ext cx="10837230" cy="9715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бесплатные </a:t>
            </a:r>
            <a:r>
              <a:rPr lang="ru-RU" dirty="0">
                <a:solidFill>
                  <a:srgbClr val="FF0000"/>
                </a:solidFill>
                <a:effectLst/>
              </a:rPr>
              <a:t>онлайн-курсы по подготовке к ЕГЭ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974172" y="1675425"/>
            <a:ext cx="2088076" cy="4904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Раздел «ГИА»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51701" y="3078486"/>
            <a:ext cx="5209514" cy="334078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Раздел «Участникам ГИА»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ССЫЛКИ НА ОНЛАЙН ЗАНЯТИЯ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3325099" y="2342169"/>
            <a:ext cx="4646602" cy="51277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ГИА-11 2021/22 учебный год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5942874" y="3031238"/>
            <a:ext cx="4875210" cy="271780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</a:rPr>
              <a:t>Раздел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«Подготовка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</a:rPr>
              <a:t>к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ЕГЭ»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ЗАПИСЬ ВЕБИНАРОВ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806" y="806927"/>
            <a:ext cx="3920068" cy="873153"/>
          </a:xfrm>
          <a:prstGeom prst="rect">
            <a:avLst/>
          </a:prstGeom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2088686" y="2609864"/>
            <a:ext cx="4875211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775894" y="1430345"/>
            <a:ext cx="333961" cy="271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486" y="2049621"/>
            <a:ext cx="354776" cy="361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617" y="2701637"/>
            <a:ext cx="353599" cy="3940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40" y="4338363"/>
            <a:ext cx="3591351" cy="24897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580" y="2744955"/>
            <a:ext cx="353599" cy="39627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882" y="4211911"/>
            <a:ext cx="2056927" cy="25287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7643" y="4292686"/>
            <a:ext cx="34194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876423" y="169877"/>
            <a:ext cx="8791575" cy="894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Расписание </a:t>
            </a:r>
            <a:r>
              <a:rPr lang="ru-RU" dirty="0" err="1" smtClean="0">
                <a:solidFill>
                  <a:srgbClr val="FF0000"/>
                </a:solidFill>
              </a:rPr>
              <a:t>вебинаров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6" y="1263534"/>
            <a:ext cx="9254209" cy="54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7" y="182881"/>
            <a:ext cx="4519383" cy="64506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881"/>
            <a:ext cx="4416527" cy="63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6" y="216748"/>
            <a:ext cx="11444567" cy="62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977" y="0"/>
            <a:ext cx="9373149" cy="661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3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9" y="346699"/>
            <a:ext cx="4791174" cy="61074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25686" y="1527106"/>
            <a:ext cx="6096000" cy="50325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6. Заявление, на участие в ГИА подается в двух экземплярах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(приложение 1). Один экземпляр возвращается заявителю с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заполненными регистрационными полями (регистрационным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номером, датой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регистрации, фамилией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, именем, отчеством и подписью лица, ответственного за прием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 регистрацию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заявлений). Второй экземпляр хранится в месте регистрации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 участие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в ГИА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7. Информация о каждом заявлении на участие в ГИА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подлежит внесению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в журнал регистрации заявлений на участие в ГИА в день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подачи заявления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. Журнал регистрации заявлений на участие в ГИА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подлежит хранению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в течение грех лет.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7049" y="346699"/>
            <a:ext cx="814094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Срок подачи заявлений на участие в </a:t>
            </a:r>
            <a:r>
              <a:rPr lang="ru-RU" sz="2400" b="1" dirty="0" smtClean="0">
                <a:solidFill>
                  <a:srgbClr val="002060"/>
                </a:solidFill>
              </a:rPr>
              <a:t>ГИА – 11  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-  не позднее 1 февраля 2022 года (включительно) </a:t>
            </a:r>
          </a:p>
        </p:txBody>
      </p:sp>
    </p:spTree>
    <p:extLst>
      <p:ext uri="{BB962C8B-B14F-4D97-AF65-F5344CB8AC3E}">
        <p14:creationId xmlns:p14="http://schemas.microsoft.com/office/powerpoint/2010/main" val="30929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277783"/>
            <a:ext cx="4655127" cy="65001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29" y="277782"/>
            <a:ext cx="4422284" cy="64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0736"/>
            <a:ext cx="10515600" cy="1576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Срок </a:t>
            </a:r>
            <a:r>
              <a:rPr lang="ru-RU" sz="4000" b="1" dirty="0">
                <a:solidFill>
                  <a:srgbClr val="002060"/>
                </a:solidFill>
              </a:rPr>
              <a:t>подачи заявлений на участие в ГИА – </a:t>
            </a:r>
            <a:r>
              <a:rPr lang="ru-RU" sz="4000" b="1" dirty="0" smtClean="0">
                <a:solidFill>
                  <a:srgbClr val="002060"/>
                </a:solidFill>
              </a:rPr>
              <a:t>9   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-  не позднее 1 </a:t>
            </a:r>
            <a:r>
              <a:rPr lang="ru-RU" b="1" dirty="0" smtClean="0">
                <a:solidFill>
                  <a:srgbClr val="002060"/>
                </a:solidFill>
              </a:rPr>
              <a:t>марта  </a:t>
            </a:r>
            <a:r>
              <a:rPr lang="ru-RU" b="1" dirty="0">
                <a:solidFill>
                  <a:srgbClr val="002060"/>
                </a:solidFill>
              </a:rPr>
              <a:t>2022 года (включительно) 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3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46400" y="6468894"/>
            <a:ext cx="4743889" cy="41828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Участник ГИА вправе изменить форму ГИА при наличии уважительных причин, подтвержденных документально.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Заявление в ГЭК подается не позднее чем за две недели до начала соответствующего экзамена.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type="pic" idx="1"/>
          </p:nvPr>
        </p:nvGraphicFramePr>
        <p:xfrm>
          <a:off x="1089498" y="398834"/>
          <a:ext cx="10282136" cy="607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0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927350" y="1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ГВЭ-11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7350" y="1733551"/>
            <a:ext cx="7226300" cy="38375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ctr">
              <a:lnSpc>
                <a:spcPct val="115000"/>
              </a:lnSpc>
              <a:defRPr/>
            </a:pP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ГВЭ-11 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prstClr val="white"/>
              </a:solidFill>
              <a:latin typeface="Cambria" panose="02040503050406030204" pitchFamily="18" charset="0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0924" y="2183697"/>
            <a:ext cx="3816350" cy="43415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Письменная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форма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72152" y="2144129"/>
            <a:ext cx="3048000" cy="76438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Устная форма </a:t>
            </a:r>
          </a:p>
          <a:p>
            <a:pPr algn="ctr">
              <a:defRPr/>
            </a:pPr>
            <a:r>
              <a:rPr lang="ru-RU" sz="1400" i="1" dirty="0">
                <a:solidFill>
                  <a:srgbClr val="2E3192"/>
                </a:solidFill>
                <a:latin typeface="Cambria" panose="02040503050406030204" pitchFamily="18" charset="0"/>
              </a:rPr>
              <a:t>для отдельных категорий участников экзамена с ОВЗ</a:t>
            </a:r>
            <a:endParaRPr lang="ru-RU" sz="1100" i="1" dirty="0">
              <a:solidFill>
                <a:srgbClr val="2E3192"/>
              </a:solidFill>
              <a:latin typeface="Cambria" panose="02040503050406030204" pitchFamily="18" charset="0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4662" y="3781223"/>
            <a:ext cx="1152525" cy="73818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Сочинение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373" y="3708741"/>
            <a:ext cx="1381125" cy="73977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Изложение </a:t>
            </a:r>
            <a:r>
              <a:rPr lang="ru-RU" sz="1400" i="1" dirty="0">
                <a:solidFill>
                  <a:srgbClr val="2E3192"/>
                </a:solidFill>
                <a:latin typeface="Cambria" panose="02040503050406030204" pitchFamily="18" charset="0"/>
              </a:rPr>
              <a:t>с творческим заданием </a:t>
            </a:r>
            <a:endParaRPr lang="ru-RU" sz="2400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3473" y="4854638"/>
            <a:ext cx="4987916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62000" algn="l"/>
              </a:tabLst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ГВЭ по русскому языку : </a:t>
            </a:r>
          </a:p>
          <a:p>
            <a:pPr algn="ctr">
              <a:tabLst>
                <a:tab pos="762000" algn="l"/>
              </a:tabLst>
              <a:defRPr/>
            </a:pPr>
            <a:r>
              <a:rPr lang="ru-RU" sz="1200" i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участники </a:t>
            </a:r>
            <a:r>
              <a:rPr lang="ru-RU" sz="1200" i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имеют право пользоваться орфографическими и толковыми </a:t>
            </a:r>
            <a:r>
              <a:rPr lang="ru-RU" sz="1200" i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словарями</a:t>
            </a:r>
          </a:p>
          <a:p>
            <a:pPr algn="ctr">
              <a:tabLst>
                <a:tab pos="762000" algn="l"/>
              </a:tabLst>
              <a:defRPr/>
            </a:pPr>
            <a:r>
              <a:rPr lang="ru-RU" sz="1200" b="1" i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ГВЭ по математике: </a:t>
            </a:r>
          </a:p>
          <a:p>
            <a:pPr algn="ctr">
              <a:tabLst>
                <a:tab pos="762000" algn="l"/>
              </a:tabLst>
              <a:defRPr/>
            </a:pPr>
            <a:r>
              <a:rPr lang="ru-RU" sz="1050" i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Допускается линейка </a:t>
            </a:r>
            <a:r>
              <a:rPr lang="ru-RU" sz="1050" i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для построения чертежей и рисунков; справочные материалы, содержащие основные формулы курса математики образовательной программы основного общего и среднего общего образования</a:t>
            </a:r>
            <a:endParaRPr lang="ru-RU" sz="1050" i="1" dirty="0">
              <a:solidFill>
                <a:srgbClr val="C00000"/>
              </a:solidFill>
              <a:latin typeface="Cambria" panose="02040503050406030204" pitchFamily="18" charset="0"/>
              <a:ea typeface="Times New Roman"/>
              <a:cs typeface="Arial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036179" y="3166666"/>
            <a:ext cx="6350" cy="420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695519" y="3186064"/>
            <a:ext cx="1331912" cy="436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4006885511"/>
              </p:ext>
            </p:extLst>
          </p:nvPr>
        </p:nvGraphicFramePr>
        <p:xfrm>
          <a:off x="7648328" y="3153639"/>
          <a:ext cx="3831547" cy="318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252238" y="3755817"/>
            <a:ext cx="2615490" cy="95410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Диктант</a:t>
            </a:r>
          </a:p>
          <a:p>
            <a:pPr>
              <a:defRPr/>
            </a:pPr>
            <a:r>
              <a:rPr lang="ru-RU" sz="1400" i="1" dirty="0">
                <a:solidFill>
                  <a:srgbClr val="2E3192"/>
                </a:solidFill>
                <a:latin typeface="Cambria" panose="02040503050406030204" pitchFamily="18" charset="0"/>
              </a:rPr>
              <a:t>т</a:t>
            </a:r>
            <a:r>
              <a:rPr lang="ru-RU" sz="14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олько для участников с  </a:t>
            </a:r>
            <a:r>
              <a:rPr lang="ru-RU" sz="1400" i="1" dirty="0">
                <a:solidFill>
                  <a:srgbClr val="2E3192"/>
                </a:solidFill>
                <a:latin typeface="Cambria" panose="02040503050406030204" pitchFamily="18" charset="0"/>
              </a:rPr>
              <a:t>расстройствами аутистического спектра 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096552" y="3186324"/>
            <a:ext cx="1439863" cy="420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Прямоугольник 2"/>
          <p:cNvSpPr>
            <a:spLocks noChangeArrowheads="1"/>
          </p:cNvSpPr>
          <p:nvPr/>
        </p:nvSpPr>
        <p:spPr bwMode="auto">
          <a:xfrm>
            <a:off x="573932" y="765176"/>
            <a:ext cx="1123544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Автоматизированная обработка  </a:t>
            </a:r>
            <a:r>
              <a:rPr lang="ru-RU" altLang="ru-RU" sz="2000" b="1" dirty="0">
                <a:solidFill>
                  <a:srgbClr val="FF0000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 ознакомление с правилами заполнения бланков </a:t>
            </a:r>
            <a:endParaRPr lang="ru-RU" alt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3932" y="6221747"/>
            <a:ext cx="7942767" cy="43021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Допускается сочетание форм ГИА (ЕГЭ и ГВЭ)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Выбор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формы необходимо указать в заявлении к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01.02.2022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0924" y="2719487"/>
            <a:ext cx="3816350" cy="43415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Русский язык 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6215</TotalTime>
  <Words>2863</Words>
  <Application>Microsoft Office PowerPoint</Application>
  <PresentationFormat>Широкоэкранный</PresentationFormat>
  <Paragraphs>602</Paragraphs>
  <Slides>46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Symbol</vt:lpstr>
      <vt:lpstr>Times New Roman</vt:lpstr>
      <vt:lpstr>Wingdings</vt:lpstr>
      <vt:lpstr>Тема Office</vt:lpstr>
      <vt:lpstr>Министерство образования и науки Республики Северная Осетия-Алания</vt:lpstr>
      <vt:lpstr>Проект расписания проведения ЕГЭ в 2022 г.</vt:lpstr>
      <vt:lpstr>Проект расписания проведения ОГЭ в 2022 г.</vt:lpstr>
      <vt:lpstr>Особенности проведения государственной итоговой аттестации по образовательным программам среднего общего образования в 2021 году, утвержденными приказом Министерства просвещения Российской Федерации и Федеральной службы по надзору в сфере образования и науки от 16 марта 2021 г. № 105/307 (зарегистрирован Министерством юстиции Российской Федерации 2 апреля 2021 г., регистрационный № 62971).  Особенности проведения государственной итоговой аттестации по образовательным программам основного общего образования в 2021 году, утвержденные приказом Министерства просвещения Российской Федерации и Федеральной службы по надзору в сфере образования и науки от 16 марта 2021 г. № 104/306 (зарегистрирован Министерством юстиции Российской Федерации 2 апреля 2021 г., регистрационный № 62970)  </vt:lpstr>
      <vt:lpstr>Презентация PowerPoint</vt:lpstr>
      <vt:lpstr>Презентация PowerPoint</vt:lpstr>
      <vt:lpstr> Срок подачи заявлений на участие в ГИА – 9    -  не позднее 1 марта  2022 года (включительно)  </vt:lpstr>
      <vt:lpstr>Участник ГИА вправе изменить форму ГИА при наличии уважительных причин, подтвержденных документально. Заявление в ГЭК подается не позднее чем за две недели до начала соответствующего экзамена.</vt:lpstr>
      <vt:lpstr>Презентация PowerPoint</vt:lpstr>
      <vt:lpstr>Презентация PowerPoint</vt:lpstr>
      <vt:lpstr>ГВЭ-9 по русскому языку в письменной форме </vt:lpstr>
      <vt:lpstr>Презентация PowerPoint</vt:lpstr>
      <vt:lpstr>ОСОБЫЕ УСЛОВИЯ В ППЭ ЕГЭ ДЛЯ ЛИЦ С ОВЗ, ДЕТЕЙ-ИНВАЛИДОВ И ИНВАЛИДОВ</vt:lpstr>
      <vt:lpstr>Заключение РПМПК </vt:lpstr>
      <vt:lpstr>Презентация PowerPoint</vt:lpstr>
      <vt:lpstr>ОСОБЫЕ СИТУАЦИИ при подаче участником ГИА  заявления</vt:lpstr>
      <vt:lpstr>Освоение образовательных программ основного общего образования завершается обязательной государственной итоговой аттестацией (ГИА-9)</vt:lpstr>
      <vt:lpstr>Освоение образовательных программ среднего общего образования завершается обязательной государственной итоговой аттестацией (ГИА-11)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Предварительный выбор выпускниками текущего года предметов ЕГЭ по районам РСО-А</vt:lpstr>
      <vt:lpstr>Образовательные организации с низкой долей выпускников, выбравших ЕГЭ по математике профильной</vt:lpstr>
      <vt:lpstr>Направления подготовки в вузах РСО-Алания, по которым возможен дефицит абитуриентов </vt:lpstr>
      <vt:lpstr>Презентация PowerPoint</vt:lpstr>
      <vt:lpstr>Презентация PowerPoint</vt:lpstr>
      <vt:lpstr>Качество ведения РИС    ЕГЭ/ГВЭ – проблемные зоны и пути решения</vt:lpstr>
      <vt:lpstr>Качество ведения РИС    ГИА-9 – проблемные зоны и пути решения</vt:lpstr>
      <vt:lpstr>Изменения в РИС -11</vt:lpstr>
      <vt:lpstr>Изменения в РИС по работникам </vt:lpstr>
      <vt:lpstr>Презентация PowerPoint</vt:lpstr>
      <vt:lpstr>Презентация PowerPoint</vt:lpstr>
      <vt:lpstr>Информационные стенды</vt:lpstr>
      <vt:lpstr>Полезные ресурсы по подготовке к ЕГЭ</vt:lpstr>
      <vt:lpstr>Презентация PowerPoint</vt:lpstr>
      <vt:lpstr>Презентация PowerPoint</vt:lpstr>
      <vt:lpstr>Презентация PowerPoint</vt:lpstr>
      <vt:lpstr>Презентация PowerPoint</vt:lpstr>
      <vt:lpstr> бесплатные онлайн-курсы по подготовке к ЕГЭ</vt:lpstr>
      <vt:lpstr>Расписание вебинаров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2022 Какие предметы сдавать?</dc:title>
  <dc:creator>baklakov</dc:creator>
  <cp:lastModifiedBy>Totoeva</cp:lastModifiedBy>
  <cp:revision>77</cp:revision>
  <dcterms:created xsi:type="dcterms:W3CDTF">2021-11-23T06:29:00Z</dcterms:created>
  <dcterms:modified xsi:type="dcterms:W3CDTF">2021-12-02T14:56:19Z</dcterms:modified>
</cp:coreProperties>
</file>